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77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4619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4619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46A832F-E1EA-4298-94EF-96205E517332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848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4619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4619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8A0B871-B831-4045-97DB-77CFA912E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7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DFD97-FB6F-432D-A2B5-8B8A0439C12F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D23A-7EAB-45D6-9176-CF5F969DA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C754-08AF-4EB9-A736-52EED74AEC74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3981-891E-4C5D-979D-F63AB4C79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53A0A-9662-40E3-A1E6-5C83A7B0171B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81F7E-8AA3-4F6D-B435-554F7885A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85F57-321D-41B5-9B68-FE5177FFD3B8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D048D-CBF0-4B99-9D14-FD3E647D8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CACB7-D4CF-42CB-B718-184D274E83FC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CB5C-CE56-4385-B8BE-48A2B4A54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546C-CC34-4EF4-8A7B-CF55B9D86C5A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8C34-9998-4026-A74A-AFDAF5EB1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88B77-DC83-49FD-BA89-9A049FC38709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6B5A-1B6A-4356-B19A-25D8A174B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D35D-82D0-4248-9F86-E2370EA65814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12C7F-143D-49F0-A460-600532F39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4D228-8B89-4292-814B-29C12D285121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0192A-FE63-4DD3-B8DB-F6186AF71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2C73-3EB5-47C3-AF36-E8C4C32ABD44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BEC5-505C-4421-A2A9-5C09B045A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1199-90B4-4DD9-8661-68CBCCA704C0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AD067-1C82-4FA1-98CF-060D3E30F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D320FA-9B20-4F84-BEEF-7CBA21AE1F67}" type="datetimeFigureOut">
              <a:rPr lang="en-US"/>
              <a:pPr>
                <a:defRPr/>
              </a:pPr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9CE268-C10F-433C-B4E9-06339760F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8CC4C5F-C489-4A0B-893A-4949CB9C8FE0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460375" y="355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800" b="1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59396" name="Rectangle 10"/>
          <p:cNvSpPr>
            <a:spLocks noChangeArrowheads="1"/>
          </p:cNvSpPr>
          <p:nvPr/>
        </p:nvSpPr>
        <p:spPr bwMode="auto">
          <a:xfrm>
            <a:off x="396875" y="381000"/>
            <a:ext cx="8229600" cy="1794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09600" indent="-6096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-109" charset="0"/>
              <a:cs typeface="+mn-cs"/>
            </a:endParaRP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-109" charset="0"/>
                <a:cs typeface="+mn-cs"/>
              </a:rPr>
              <a:t>	</a:t>
            </a:r>
            <a:r>
              <a:rPr lang="en-US" sz="6600" b="1" u="db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-109" charset="0"/>
                <a:cs typeface="+mn-cs"/>
              </a:rPr>
              <a:t>Case Study</a:t>
            </a:r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-109" charset="0"/>
                <a:cs typeface="+mn-cs"/>
              </a:rPr>
              <a:t>:</a:t>
            </a:r>
            <a:r>
              <a:rPr lang="en-US" sz="6600" b="1" u="dbl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-109" charset="0"/>
                <a:cs typeface="+mn-cs"/>
              </a:rPr>
              <a:t> </a:t>
            </a:r>
          </a:p>
          <a:p>
            <a:pPr marL="609600" indent="-6096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-109" charset="0"/>
              <a:cs typeface="+mn-cs"/>
            </a:endParaRPr>
          </a:p>
          <a:p>
            <a:pPr marL="609600" indent="-6096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-109" charset="0"/>
              <a:cs typeface="+mn-cs"/>
            </a:endParaRP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36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-109" charset="0"/>
              <a:cs typeface="+mn-cs"/>
            </a:endParaRP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-109" charset="0"/>
              <a:cs typeface="+mn-cs"/>
            </a:endParaRP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-109" charset="0"/>
              <a:cs typeface="+mn-cs"/>
            </a:endParaRP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-109" charset="0"/>
                <a:cs typeface="+mn-cs"/>
              </a:rPr>
              <a:t>VS.</a:t>
            </a:r>
          </a:p>
          <a:p>
            <a:pPr marL="609600" indent="-6096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endParaRPr lang="en-US" sz="36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-109" charset="0"/>
              <a:cs typeface="+mn-cs"/>
            </a:endParaRPr>
          </a:p>
        </p:txBody>
      </p:sp>
      <p:pic>
        <p:nvPicPr>
          <p:cNvPr id="32772" name="Picture 4" descr="2011_5_4_whole_foo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2649538"/>
            <a:ext cx="27178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6" descr="ftc_seal_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9100" y="2693988"/>
            <a:ext cx="2967038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0512"/>
          <a:stretch>
            <a:fillRect/>
          </a:stretch>
        </p:blipFill>
        <p:spPr>
          <a:xfrm>
            <a:off x="-109538" y="-12700"/>
            <a:ext cx="9177338" cy="6858000"/>
          </a:xfrm>
        </p:spPr>
      </p:pic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ECBC3E8-EBDE-4726-B100-EA9C33C7ED30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1987" name="Text Box 7"/>
          <p:cNvSpPr txBox="1">
            <a:spLocks noChangeArrowheads="1"/>
          </p:cNvSpPr>
          <p:nvPr/>
        </p:nvSpPr>
        <p:spPr bwMode="auto">
          <a:xfrm>
            <a:off x="3022600" y="4367213"/>
            <a:ext cx="1333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1794"/>
          <a:stretch>
            <a:fillRect/>
          </a:stretch>
        </p:blipFill>
        <p:spPr>
          <a:xfrm>
            <a:off x="-12700" y="25400"/>
            <a:ext cx="9144000" cy="6858000"/>
          </a:xfrm>
        </p:spPr>
      </p:pic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64F4C04-0AAA-45B5-8AB5-10B04D6985B2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AFDC82B-7D11-4623-99C6-A7FF46BDCAC4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" y="177799"/>
            <a:ext cx="9144000" cy="182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Multi-Discipline Approach Encourages FTC to Agree 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Reasonable Settlement</a:t>
            </a: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190500" y="2496503"/>
            <a:ext cx="8324850" cy="406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Senior legal crisis team member proposes attempt at settlement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FTC responds positively to settlement proposal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Whole Foods moves with FTC’s consent to convert the administrative proceeding to non-adjudicative status for duration of settlement discussions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Whole Foods and FTC reach Settlement Agreement: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1714500" lvl="3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Whole Foods to attempt to sell limited number of non-operating sites and a few operating stores but only after time period when they have been shut down and cleared out to protect proprietary culture and “DNA” while in non-operating status.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7FF11CD-D362-47AE-AF60-8EBA8CB99530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0" y="0"/>
            <a:ext cx="9143999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Whole Foods Obtains Favorable Settlement</a:t>
            </a:r>
          </a:p>
        </p:txBody>
      </p:sp>
      <p:sp>
        <p:nvSpPr>
          <p:cNvPr id="70660" name="Text Box 7"/>
          <p:cNvSpPr txBox="1">
            <a:spLocks noChangeArrowheads="1"/>
          </p:cNvSpPr>
          <p:nvPr/>
        </p:nvSpPr>
        <p:spPr bwMode="auto">
          <a:xfrm>
            <a:off x="114300" y="1765299"/>
            <a:ext cx="9144000" cy="36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Unicode MS" pitchFamily="-109" charset="0"/>
                <a:cs typeface="+mn-cs"/>
              </a:rPr>
              <a:t>***</a:t>
            </a:r>
            <a:r>
              <a:rPr lang="en-US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Whole Foods Market and FTC Reach Settlement***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+mn-cs"/>
              </a:rPr>
              <a:t>Austin, TX. March 6, 2009.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+mn-cs"/>
              </a:rPr>
              <a:t>Whole Foods Market, Inc. (NASDAQ: WFMI) today announced it has reached a settlement agreement resolving the Federal Trade Commission’s (FTC) antitrust challenge to Whole Foods Market’s August 2007 acquisition of Wild Oats Markets, Inc.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57262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</a:rPr>
              <a:t>Background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82600" y="1231900"/>
            <a:ext cx="8229600" cy="5287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404040"/>
              </a:buClr>
              <a:tabLst>
                <a:tab pos="2006600" algn="l"/>
              </a:tabLst>
            </a:pPr>
            <a:endParaRPr lang="en-US" sz="1900">
              <a:solidFill>
                <a:srgbClr val="40404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Whole Foods faced FTC challenge to its already completed year-old acquisition of 100+ Wild Oats Market stores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FTC, in advance of its administrative trial proceeding, declared the merger probably illegal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Situation:  </a:t>
            </a:r>
            <a:r>
              <a:rPr lang="en-US" sz="1800" b="1" u="sng">
                <a:latin typeface="Arial" charset="0"/>
              </a:rPr>
              <a:t>Very Difficult</a:t>
            </a:r>
          </a:p>
          <a:p>
            <a:pPr lvl="2" eaLnBrk="1" hangingPunct="1">
              <a:lnSpc>
                <a:spcPct val="90000"/>
              </a:lnSpc>
              <a:tabLst>
                <a:tab pos="2006600" algn="l"/>
              </a:tabLst>
            </a:pPr>
            <a:endParaRPr lang="en-US" sz="1800">
              <a:latin typeface="Arial" charset="0"/>
            </a:endParaRPr>
          </a:p>
          <a:p>
            <a:pPr lvl="2" eaLnBrk="1" hangingPunct="1">
              <a:lnSpc>
                <a:spcPct val="90000"/>
              </a:lnSpc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Tens of millions of dollars of possible legal fees with FTC seemingly predisposed to try to unravel already completed merger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What to do?</a:t>
            </a:r>
          </a:p>
          <a:p>
            <a:pPr lvl="2" eaLnBrk="1" hangingPunct="1">
              <a:lnSpc>
                <a:spcPct val="90000"/>
              </a:lnSpc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Litigate! – OR</a:t>
            </a:r>
          </a:p>
          <a:p>
            <a:pPr lvl="2" eaLnBrk="1" hangingPunct="1">
              <a:lnSpc>
                <a:spcPct val="90000"/>
              </a:lnSpc>
              <a:tabLst>
                <a:tab pos="2006600" algn="l"/>
              </a:tabLst>
            </a:pPr>
            <a:r>
              <a:rPr lang="en-US" sz="1800">
                <a:latin typeface="Arial" charset="0"/>
              </a:rPr>
              <a:t>Integrate a legal, media and political strategy to obtain a reasonable settlement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2751D87-1346-4345-B439-6FEC6BE6CA5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0A3FE5C-2E85-4EE7-9026-35CC10B4265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35000" y="1825943"/>
            <a:ext cx="78994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 typeface="Wingdings" pitchFamily="2" charset="2"/>
              <a:buChar char="u"/>
            </a:pPr>
            <a:r>
              <a:rPr lang="en-US" dirty="0"/>
              <a:t>Challenge FTC case against Whole Foods on constitutional grounds</a:t>
            </a:r>
          </a:p>
          <a:p>
            <a:pPr marL="914400" lvl="1" indent="-457200">
              <a:buFont typeface="Wingdings" pitchFamily="2" charset="2"/>
              <a:buChar char="u"/>
            </a:pPr>
            <a:endParaRPr lang="en-US" dirty="0"/>
          </a:p>
          <a:p>
            <a:pPr marL="914400" lvl="1" indent="-457200"/>
            <a:r>
              <a:rPr lang="en-US" dirty="0"/>
              <a:t>	1. Due Process Clause:  pre-disposition of illegality by FTC</a:t>
            </a:r>
          </a:p>
          <a:p>
            <a:pPr marL="914400" lvl="1" indent="-457200">
              <a:buFont typeface="Wingdings" pitchFamily="2" charset="2"/>
              <a:buChar char="u"/>
            </a:pPr>
            <a:endParaRPr lang="en-US" dirty="0"/>
          </a:p>
          <a:p>
            <a:pPr marL="914400" lvl="1" indent="-457200"/>
            <a:r>
              <a:rPr lang="en-US" dirty="0"/>
              <a:t>	2. Equal Protection Clause: Dual standard of justice between DOJ </a:t>
            </a:r>
          </a:p>
          <a:p>
            <a:pPr marL="914400" lvl="1" indent="-457200"/>
            <a:r>
              <a:rPr lang="en-US" dirty="0"/>
              <a:t>	    and FTC</a:t>
            </a:r>
          </a:p>
          <a:p>
            <a:pPr marL="1828800" lvl="3" indent="-457200"/>
            <a:endParaRPr lang="en-US" dirty="0"/>
          </a:p>
          <a:p>
            <a:pPr marL="1371600" lvl="2" indent="-457200">
              <a:spcBef>
                <a:spcPct val="25000"/>
              </a:spcBef>
              <a:spcAft>
                <a:spcPct val="25000"/>
              </a:spcAft>
              <a:buClr>
                <a:srgbClr val="B50C00"/>
              </a:buClr>
              <a:buFontTx/>
              <a:buChar char="•"/>
            </a:pPr>
            <a:endParaRPr lang="en-US" dirty="0">
              <a:solidFill>
                <a:srgbClr val="3B3B3B"/>
              </a:solidFill>
              <a:latin typeface="Calibri" pitchFamily="34" charset="0"/>
            </a:endParaRP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779463" y="512761"/>
            <a:ext cx="771683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Litigation Strategy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2358B81-6FAB-49EA-A4F9-13DB60679AA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660400" y="1732915"/>
            <a:ext cx="78994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 typeface="Wingdings" pitchFamily="2" charset="2"/>
              <a:buChar char="u"/>
            </a:pPr>
            <a:r>
              <a:rPr lang="en-US" u="sng" dirty="0"/>
              <a:t>Pro-active Media Approach</a:t>
            </a:r>
            <a:r>
              <a:rPr lang="en-US" dirty="0"/>
              <a:t>:  invited media coverage of the </a:t>
            </a:r>
          </a:p>
          <a:p>
            <a:pPr marL="914400" lvl="1" indent="-457200">
              <a:buFont typeface="Wingdings" pitchFamily="2" charset="2"/>
              <a:buNone/>
            </a:pPr>
            <a:r>
              <a:rPr lang="en-US" dirty="0"/>
              <a:t>	issues, offered critique of FTC’s violation of due process through pre-disposition, case and violation of equal protection because of dual standard between FTC and DOJ to challenge mergers.</a:t>
            </a:r>
          </a:p>
          <a:p>
            <a:pPr marL="914400" lvl="1" indent="-457200">
              <a:buFont typeface="Wingdings" pitchFamily="2" charset="2"/>
              <a:buNone/>
            </a:pPr>
            <a:endParaRPr lang="en-US" u="sng" dirty="0"/>
          </a:p>
          <a:p>
            <a:pPr marL="914400" lvl="1" indent="-457200">
              <a:buFont typeface="Wingdings" pitchFamily="2" charset="2"/>
              <a:buChar char="u"/>
            </a:pPr>
            <a:r>
              <a:rPr lang="en-US" u="sng" dirty="0"/>
              <a:t>National Press Conference on Capitol Hill</a:t>
            </a:r>
            <a:r>
              <a:rPr lang="en-US" dirty="0"/>
              <a:t>:  to announce Whole Foods’ “Day in Washington” with constituent presence from Whole Foods stores all over the country</a:t>
            </a:r>
          </a:p>
          <a:p>
            <a:pPr marL="914400" lvl="1" indent="-457200">
              <a:buFont typeface="Wingdings" pitchFamily="2" charset="2"/>
              <a:buChar char="u"/>
            </a:pPr>
            <a:endParaRPr lang="en-US" u="sng" dirty="0"/>
          </a:p>
          <a:p>
            <a:pPr marL="914400" lvl="1" indent="-457200">
              <a:buFont typeface="Wingdings" pitchFamily="2" charset="2"/>
              <a:buChar char="u"/>
            </a:pPr>
            <a:r>
              <a:rPr lang="en-US" u="sng" dirty="0"/>
              <a:t>Facts Showing Benefits of Merger</a:t>
            </a:r>
            <a:r>
              <a:rPr lang="en-US" dirty="0"/>
              <a:t>:  Prices down, jobs created, still plenty of competition with other supermarkets (such as Safeway)</a:t>
            </a:r>
          </a:p>
          <a:p>
            <a:pPr marL="914400" lvl="1" indent="-457200">
              <a:buFont typeface="Wingdings" pitchFamily="2" charset="2"/>
              <a:buChar char="u"/>
            </a:pPr>
            <a:endParaRPr lang="en-US" u="sng" dirty="0"/>
          </a:p>
          <a:p>
            <a:pPr marL="914400" lvl="1" indent="-457200">
              <a:buFont typeface="Wingdings" pitchFamily="2" charset="2"/>
              <a:buChar char="u"/>
            </a:pPr>
            <a:r>
              <a:rPr lang="en-US" u="sng" dirty="0"/>
              <a:t>Rapid Response</a:t>
            </a:r>
            <a:r>
              <a:rPr lang="en-US" dirty="0"/>
              <a:t>:  Developed relationships with list of 30-40 key reporters to ensure that no story would be written on this issue without the opportunity for Whole Foods to comment</a:t>
            </a:r>
          </a:p>
        </p:txBody>
      </p:sp>
      <p:sp>
        <p:nvSpPr>
          <p:cNvPr id="62468" name="Rectangle 5"/>
          <p:cNvSpPr>
            <a:spLocks noChangeArrowheads="1"/>
          </p:cNvSpPr>
          <p:nvPr/>
        </p:nvSpPr>
        <p:spPr bwMode="auto">
          <a:xfrm>
            <a:off x="728663" y="386080"/>
            <a:ext cx="77168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Media Strategy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33E20AB-DF46-4E9C-B048-2BB4BC65F0A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36866" name="Group 4"/>
          <p:cNvGrpSpPr>
            <a:grpSpLocks/>
          </p:cNvGrpSpPr>
          <p:nvPr/>
        </p:nvGrpSpPr>
        <p:grpSpPr bwMode="auto">
          <a:xfrm>
            <a:off x="144463" y="908050"/>
            <a:ext cx="9050337" cy="5949950"/>
            <a:chOff x="729" y="1037"/>
            <a:chExt cx="4416" cy="2472"/>
          </a:xfrm>
        </p:grpSpPr>
        <p:pic>
          <p:nvPicPr>
            <p:cNvPr id="3686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9" y="1037"/>
              <a:ext cx="4302" cy="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0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52" y="2304"/>
              <a:ext cx="1593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686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3525" y="1651000"/>
            <a:ext cx="24907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Rectangle 8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Headline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384"/>
            <a:ext cx="9144000" cy="896143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</a:rPr>
              <a:t>Headline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B4E8DAA-A12A-481D-95E6-2B78C5E57C94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789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" y="912813"/>
            <a:ext cx="9144000" cy="584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7138" y="736600"/>
            <a:ext cx="4056062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6300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-109" charset="0"/>
              </a:rPr>
              <a:t>    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</a:rPr>
              <a:t>Headline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8BCA1BB-A491-4BE9-84C1-87042E255E40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63" y="876300"/>
            <a:ext cx="4008437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3"/>
          <a:srcRect b="36469"/>
          <a:stretch>
            <a:fillRect/>
          </a:stretch>
        </p:blipFill>
        <p:spPr bwMode="auto">
          <a:xfrm>
            <a:off x="0" y="1773238"/>
            <a:ext cx="9144000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3100" y="876300"/>
            <a:ext cx="35845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7"/>
          <p:cNvSpPr>
            <a:spLocks noChangeArrowheads="1"/>
          </p:cNvSpPr>
          <p:nvPr/>
        </p:nvSpPr>
        <p:spPr bwMode="auto">
          <a:xfrm>
            <a:off x="817563" y="876300"/>
            <a:ext cx="77168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FDA9237-7CB5-402A-B492-E1395A33823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1" y="40640"/>
            <a:ext cx="91440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+mn-cs"/>
              </a:rPr>
              <a:t>Political Strategy</a:t>
            </a: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152400" y="1290320"/>
            <a:ext cx="8477250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Whole Foods Team Members across the country contacted their Senators and Representatives to request meetings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dirty="0"/>
              <a:t>Organized and executed a Whole Foods Day in Washington, including dozens of meetings in House and Senate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b="1" i="1" dirty="0"/>
              <a:t>Objective:  </a:t>
            </a:r>
            <a:r>
              <a:rPr lang="en-US" dirty="0"/>
              <a:t>letters from Congressional members to the FTC on </a:t>
            </a:r>
            <a:r>
              <a:rPr lang="en-US" u="sng" dirty="0"/>
              <a:t>process</a:t>
            </a:r>
            <a:r>
              <a:rPr lang="en-US" dirty="0"/>
              <a:t> </a:t>
            </a:r>
            <a:r>
              <a:rPr lang="en-US" u="sng" dirty="0"/>
              <a:t>issues</a:t>
            </a:r>
            <a:r>
              <a:rPr lang="en-US" dirty="0"/>
              <a:t> only (</a:t>
            </a:r>
            <a:r>
              <a:rPr lang="en-US" u="sng" dirty="0"/>
              <a:t>not</a:t>
            </a:r>
            <a:r>
              <a:rPr lang="en-US" dirty="0"/>
              <a:t> on merits of antitrust cases) — expressing concerns about the fundamental unfairness permitted by the dual system of justice between the FTC and DOJ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endParaRPr lang="en-US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b="1" i="1" dirty="0"/>
              <a:t>Objective:  </a:t>
            </a:r>
            <a:r>
              <a:rPr lang="en-US" dirty="0"/>
              <a:t>interest in holding hearings to investigate whether legislative initiative is necessary to implement suggestions of Antitrust Modernization Commission to eliminate dual systems to review mergers between FTC and DOJ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162" b="1976"/>
          <a:stretch>
            <a:fillRect/>
          </a:stretch>
        </p:blipFill>
        <p:spPr>
          <a:xfrm>
            <a:off x="76200" y="0"/>
            <a:ext cx="9144000" cy="5203825"/>
          </a:xfrm>
        </p:spPr>
      </p:pic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8991AD8-A529-4C6F-B5FE-70216CA14B6A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3"/>
          <a:srcRect b="8211"/>
          <a:stretch>
            <a:fillRect/>
          </a:stretch>
        </p:blipFill>
        <p:spPr bwMode="auto">
          <a:xfrm>
            <a:off x="3173413" y="5067300"/>
            <a:ext cx="25781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2286000" y="2641600"/>
            <a:ext cx="422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533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Calibri</vt:lpstr>
      <vt:lpstr>Wingdings</vt:lpstr>
      <vt:lpstr>Office Theme</vt:lpstr>
      <vt:lpstr>PowerPoint Presentation</vt:lpstr>
      <vt:lpstr>Background</vt:lpstr>
      <vt:lpstr>PowerPoint Presentation</vt:lpstr>
      <vt:lpstr>PowerPoint Presentation</vt:lpstr>
      <vt:lpstr>PowerPoint Presentation</vt:lpstr>
      <vt:lpstr>Headline</vt:lpstr>
      <vt:lpstr>    Headline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Helfenbein</dc:creator>
  <cp:lastModifiedBy>Lanny J Davis</cp:lastModifiedBy>
  <cp:revision>21</cp:revision>
  <cp:lastPrinted>2015-01-21T19:53:45Z</cp:lastPrinted>
  <dcterms:created xsi:type="dcterms:W3CDTF">2012-08-08T22:50:09Z</dcterms:created>
  <dcterms:modified xsi:type="dcterms:W3CDTF">2023-11-27T14:43:30Z</dcterms:modified>
</cp:coreProperties>
</file>