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50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a:defRPr sz="1200">
                <a:latin typeface="Calibri" pitchFamily="34" charset="0"/>
              </a:defRPr>
            </a:lvl1pPr>
          </a:lstStyle>
          <a:p>
            <a:pPr>
              <a:defRPr/>
            </a:pPr>
            <a:fld id="{146A832F-E1EA-4298-94EF-96205E517332}" type="datetimeFigureOut">
              <a:rPr lang="en-US"/>
              <a:pPr>
                <a:defRPr/>
              </a:pPr>
              <a:t>11/5/2023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a:defRPr sz="1200">
                <a:latin typeface="Calibri" pitchFamily="34" charset="0"/>
              </a:defRPr>
            </a:lvl1pPr>
          </a:lstStyle>
          <a:p>
            <a:pPr>
              <a:defRPr/>
            </a:pPr>
            <a:fld id="{18A0B871-B831-4045-97DB-77CFA912E8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6FC5D4F8-DCF9-46AD-888B-82860D41BF09}" type="slidenum">
              <a:rPr lang="en-US" smtClean="0"/>
              <a:pPr/>
              <a:t>1</a:t>
            </a:fld>
            <a:endParaRPr lang="en-US"/>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a:noFill/>
          <a:ln/>
        </p:spPr>
        <p:txBody>
          <a:bodyPr/>
          <a:lstStyle/>
          <a:p>
            <a:pPr eaLnBrk="1" hangingPunct="1">
              <a:spcBef>
                <a:spcPct val="0"/>
              </a:spcBef>
            </a:pPr>
            <a:endParaRPr lang="en-US">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62DFD97-FB6F-432D-A2B5-8B8A0439C12F}" type="datetimeFigureOut">
              <a:rPr lang="en-US"/>
              <a:pPr>
                <a:defRPr/>
              </a:pPr>
              <a:t>11/5/2023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1BD23A-7EAB-45D6-9176-CF5F969DAB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CCC754-08AF-4EB9-A736-52EED74AEC74}" type="datetimeFigureOut">
              <a:rPr lang="en-US"/>
              <a:pPr>
                <a:defRPr/>
              </a:pPr>
              <a:t>11/5/2023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9B3981-891E-4C5D-979D-F63AB4C79A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353A0A-9662-40E3-A1E6-5C83A7B0171B}" type="datetimeFigureOut">
              <a:rPr lang="en-US"/>
              <a:pPr>
                <a:defRPr/>
              </a:pPr>
              <a:t>11/5/2023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C81F7E-8AA3-4F6D-B435-554F7885AE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E85F57-321D-41B5-9B68-FE5177FFD3B8}" type="datetimeFigureOut">
              <a:rPr lang="en-US"/>
              <a:pPr>
                <a:defRPr/>
              </a:pPr>
              <a:t>11/5/2023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BD048D-CBF0-4B99-9D14-FD3E647D8A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64CACB7-D4CF-42CB-B718-184D274E83FC}" type="datetimeFigureOut">
              <a:rPr lang="en-US"/>
              <a:pPr>
                <a:defRPr/>
              </a:pPr>
              <a:t>11/5/2023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4BCB5C-CE56-4385-B8BE-48A2B4A546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939546C-CC34-4EF4-8A7B-CF55B9D86C5A}" type="datetimeFigureOut">
              <a:rPr lang="en-US"/>
              <a:pPr>
                <a:defRPr/>
              </a:pPr>
              <a:t>11/5/2023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378C34-9998-4026-A74A-AFDAF5EB11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D888B77-DC83-49FD-BA89-9A049FC38709}" type="datetimeFigureOut">
              <a:rPr lang="en-US"/>
              <a:pPr>
                <a:defRPr/>
              </a:pPr>
              <a:t>11/5/2023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846B5A-1B6A-4356-B19A-25D8A174B9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46D35D-82D0-4248-9F86-E2370EA65814}" type="datetimeFigureOut">
              <a:rPr lang="en-US"/>
              <a:pPr>
                <a:defRPr/>
              </a:pPr>
              <a:t>11/5/2023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712C7F-143D-49F0-A460-600532F39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24D228-8B89-4292-814B-29C12D285121}" type="datetimeFigureOut">
              <a:rPr lang="en-US"/>
              <a:pPr>
                <a:defRPr/>
              </a:pPr>
              <a:t>11/5/2023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BF0192A-FE63-4DD3-B8DB-F6186AF719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E72C73-3EB5-47C3-AF36-E8C4C32ABD44}" type="datetimeFigureOut">
              <a:rPr lang="en-US"/>
              <a:pPr>
                <a:defRPr/>
              </a:pPr>
              <a:t>11/5/2023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E5BEC5-505C-4421-A2A9-5C09B045AB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B31199-90B4-4DD9-8661-68CBCCA704C0}" type="datetimeFigureOut">
              <a:rPr lang="en-US"/>
              <a:pPr>
                <a:defRPr/>
              </a:pPr>
              <a:t>11/5/2023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EAD067-1C82-4FA1-98CF-060D3E30FB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ED320FA-9B20-4F84-BEEF-7CBA21AE1F67}" type="datetimeFigureOut">
              <a:rPr lang="en-US"/>
              <a:pPr>
                <a:defRPr/>
              </a:pPr>
              <a:t>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9CE268-C10F-433C-B4E9-06339760F2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lannyjdavis.com" TargetMode="External"/><Relationship Id="rId2" Type="http://schemas.openxmlformats.org/officeDocument/2006/relationships/hyperlink" Target="mailto:ldavis@lannyjdavi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5"/>
          <p:cNvSpPr>
            <a:spLocks noChangeArrowheads="1"/>
          </p:cNvSpPr>
          <p:nvPr/>
        </p:nvSpPr>
        <p:spPr bwMode="auto">
          <a:xfrm>
            <a:off x="560388" y="6165850"/>
            <a:ext cx="8062912" cy="544513"/>
          </a:xfrm>
          <a:prstGeom prst="rect">
            <a:avLst/>
          </a:prstGeom>
          <a:noFill/>
          <a:ln w="9525">
            <a:noFill/>
            <a:miter lim="800000"/>
            <a:headEnd/>
            <a:tailEnd/>
          </a:ln>
        </p:spPr>
        <p:txBody>
          <a:bodyPr lIns="0" tIns="0" rIns="0" bIns="0"/>
          <a:lstStyle/>
          <a:p>
            <a:pPr algn="ctr">
              <a:spcBef>
                <a:spcPct val="20000"/>
              </a:spcBef>
            </a:pPr>
            <a:endParaRPr lang="en-US" sz="1600" b="1" i="1">
              <a:latin typeface="Calibri" pitchFamily="34" charset="0"/>
            </a:endParaRPr>
          </a:p>
          <a:p>
            <a:pPr algn="ctr">
              <a:spcBef>
                <a:spcPct val="20000"/>
              </a:spcBef>
            </a:pPr>
            <a:endParaRPr lang="en-US" sz="2400" i="1">
              <a:latin typeface="Calibri" pitchFamily="34" charset="0"/>
            </a:endParaRPr>
          </a:p>
          <a:p>
            <a:pPr algn="ctr">
              <a:spcBef>
                <a:spcPct val="20000"/>
              </a:spcBef>
            </a:pPr>
            <a:endParaRPr lang="en-US" sz="3200" i="1">
              <a:latin typeface="Calibri" pitchFamily="34" charset="0"/>
            </a:endParaRPr>
          </a:p>
          <a:p>
            <a:pPr algn="ctr">
              <a:spcBef>
                <a:spcPct val="20000"/>
              </a:spcBef>
            </a:pPr>
            <a:endParaRPr lang="en-US" sz="3200" i="1">
              <a:latin typeface="Times New Roman" pitchFamily="18" charset="0"/>
            </a:endParaRPr>
          </a:p>
        </p:txBody>
      </p:sp>
      <p:pic>
        <p:nvPicPr>
          <p:cNvPr id="14338" name="Picture 6" descr="LannyJ.DavisLogo_FinalwithOutline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9" name="TextBox 4"/>
          <p:cNvSpPr txBox="1">
            <a:spLocks noChangeArrowheads="1"/>
          </p:cNvSpPr>
          <p:nvPr/>
        </p:nvSpPr>
        <p:spPr bwMode="auto">
          <a:xfrm>
            <a:off x="-1320800" y="576263"/>
            <a:ext cx="184150" cy="400050"/>
          </a:xfrm>
          <a:prstGeom prst="rect">
            <a:avLst/>
          </a:prstGeom>
          <a:noFill/>
          <a:ln w="9525">
            <a:noFill/>
            <a:miter lim="800000"/>
            <a:headEnd/>
            <a:tailEnd/>
          </a:ln>
        </p:spPr>
        <p:txBody>
          <a:bodyPr wrap="none">
            <a:spAutoFit/>
          </a:bodyPr>
          <a:lstStyle/>
          <a:p>
            <a:endParaRPr lang="en-US">
              <a:latin typeface="Calibri" pitchFamily="34" charset="0"/>
            </a:endParaRPr>
          </a:p>
        </p:txBody>
      </p:sp>
      <p:graphicFrame>
        <p:nvGraphicFramePr>
          <p:cNvPr id="9" name="Table 8"/>
          <p:cNvGraphicFramePr>
            <a:graphicFrameLocks noGrp="1"/>
          </p:cNvGraphicFramePr>
          <p:nvPr/>
        </p:nvGraphicFramePr>
        <p:xfrm>
          <a:off x="0" y="0"/>
          <a:ext cx="9143999" cy="6858000"/>
        </p:xfrm>
        <a:graphic>
          <a:graphicData uri="http://schemas.openxmlformats.org/drawingml/2006/table">
            <a:tbl>
              <a:tblPr/>
              <a:tblGrid>
                <a:gridCol w="9143999">
                  <a:extLst>
                    <a:ext uri="{9D8B030D-6E8A-4147-A177-3AD203B41FA5}">
                      <a16:colId xmlns:a16="http://schemas.microsoft.com/office/drawing/2014/main" val="20000"/>
                    </a:ext>
                  </a:extLst>
                </a:gridCol>
              </a:tblGrid>
              <a:tr h="6858000">
                <a:tc>
                  <a:txBody>
                    <a:bodyPr/>
                    <a:lstStyle/>
                    <a:p>
                      <a:endParaRPr lang="en-US" dirty="0"/>
                    </a:p>
                  </a:txBody>
                  <a:tcPr>
                    <a:lnL w="76200" cmpd="sng">
                      <a:solidFill>
                        <a:srgbClr val="1F497D">
                          <a:lumMod val="75000"/>
                        </a:srgbClr>
                      </a:solidFill>
                      <a:prstDash val="solid"/>
                    </a:lnL>
                    <a:lnR w="76200" cmpd="sng">
                      <a:solidFill>
                        <a:srgbClr val="1F497D">
                          <a:lumMod val="75000"/>
                        </a:srgbClr>
                      </a:solidFill>
                      <a:prstDash val="solid"/>
                    </a:lnR>
                    <a:lnT w="76200" cmpd="sng">
                      <a:solidFill>
                        <a:srgbClr val="1F497D">
                          <a:lumMod val="75000"/>
                        </a:srgbClr>
                      </a:solidFill>
                      <a:prstDash val="solid"/>
                    </a:lnT>
                    <a:lnB w="76200" cmpd="sng">
                      <a:solidFill>
                        <a:srgbClr val="1F497D">
                          <a:lumMod val="75000"/>
                        </a:srgbClr>
                      </a:solidFill>
                      <a:prstDash val="solid"/>
                    </a:lnB>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ln>
            <a:miter lim="800000"/>
            <a:headEnd/>
            <a:tailEnd/>
          </a:ln>
        </p:spPr>
        <p:txBody>
          <a:bodyPr/>
          <a:lstStyle/>
          <a:p>
            <a:pPr>
              <a:defRPr/>
            </a:pPr>
            <a:fld id="{223D6D12-4526-4CAA-909B-8CBBF6CE2319}" type="slidenum">
              <a:rPr lang="en-US"/>
              <a:pPr>
                <a:defRPr/>
              </a:pPr>
              <a:t>10</a:t>
            </a:fld>
            <a:endParaRPr lang="en-US" dirty="0"/>
          </a:p>
        </p:txBody>
      </p:sp>
      <p:sp>
        <p:nvSpPr>
          <p:cNvPr id="24578" name="Rectangle 2"/>
          <p:cNvSpPr>
            <a:spLocks noChangeArrowheads="1"/>
          </p:cNvSpPr>
          <p:nvPr/>
        </p:nvSpPr>
        <p:spPr bwMode="auto">
          <a:xfrm>
            <a:off x="0" y="2230438"/>
            <a:ext cx="9144000" cy="4418012"/>
          </a:xfrm>
          <a:prstGeom prst="rect">
            <a:avLst/>
          </a:prstGeom>
          <a:noFill/>
          <a:ln w="9525">
            <a:noFill/>
            <a:miter lim="800000"/>
            <a:headEnd/>
            <a:tailEnd/>
          </a:ln>
        </p:spPr>
        <p:txBody>
          <a:bodyPr/>
          <a:lstStyle/>
          <a:p>
            <a:pPr marL="876300" lvl="1" indent="-533400">
              <a:spcBef>
                <a:spcPct val="20000"/>
              </a:spcBef>
            </a:pPr>
            <a:r>
              <a:rPr lang="en-US"/>
              <a:t>1. </a:t>
            </a:r>
            <a:r>
              <a:rPr lang="en-US" u="sng"/>
              <a:t>Final Judgments/Liabilities Findings</a:t>
            </a:r>
            <a:r>
              <a:rPr lang="en-US"/>
              <a:t>: Avoiding prejudice of the jury pool</a:t>
            </a:r>
          </a:p>
          <a:p>
            <a:pPr marL="876300" lvl="1" indent="-533400">
              <a:spcBef>
                <a:spcPct val="20000"/>
              </a:spcBef>
            </a:pPr>
            <a:endParaRPr lang="en-US" u="sng"/>
          </a:p>
          <a:p>
            <a:pPr marL="876300" lvl="1" indent="-533400">
              <a:spcBef>
                <a:spcPct val="20000"/>
              </a:spcBef>
            </a:pPr>
            <a:r>
              <a:rPr lang="en-US"/>
              <a:t>2. </a:t>
            </a:r>
            <a:r>
              <a:rPr lang="en-US" u="sng"/>
              <a:t>Damages: Mitigate vs. Exacerbate</a:t>
            </a:r>
          </a:p>
          <a:p>
            <a:pPr marL="876300" lvl="1" indent="-533400">
              <a:spcBef>
                <a:spcPct val="20000"/>
              </a:spcBef>
            </a:pPr>
            <a:r>
              <a:rPr lang="en-US"/>
              <a:t>	e.g., Federal Private Securities Litigation Reform Act (PSLRA), “bounce back rule”: $$$ (millions/billions) in potential savings in “fraud on the market” damages if effective media strategy leads to bounce back of share prices after bad news first published</a:t>
            </a:r>
          </a:p>
          <a:p>
            <a:pPr marL="876300" lvl="1" indent="-533400">
              <a:spcBef>
                <a:spcPct val="20000"/>
              </a:spcBef>
            </a:pPr>
            <a:endParaRPr lang="en-US"/>
          </a:p>
          <a:p>
            <a:pPr marL="876300" lvl="1" indent="-533400">
              <a:spcBef>
                <a:spcPct val="20000"/>
              </a:spcBef>
            </a:pPr>
            <a:r>
              <a:rPr lang="en-US"/>
              <a:t>3. </a:t>
            </a:r>
            <a:r>
              <a:rPr lang="en-US" u="sng"/>
              <a:t>Settlement Pressures</a:t>
            </a:r>
            <a:r>
              <a:rPr lang="en-US"/>
              <a:t>: good media (lower settlements) vs. bad media (higher settlements)</a:t>
            </a:r>
          </a:p>
          <a:p>
            <a:pPr marL="876300" lvl="1" indent="-533400">
              <a:spcBef>
                <a:spcPct val="20000"/>
              </a:spcBef>
            </a:pPr>
            <a:endParaRPr lang="en-US"/>
          </a:p>
          <a:p>
            <a:pPr marL="876300" lvl="1" indent="-533400">
              <a:spcBef>
                <a:spcPct val="20000"/>
              </a:spcBef>
            </a:pPr>
            <a:r>
              <a:rPr lang="en-US"/>
              <a:t>4. </a:t>
            </a:r>
            <a:r>
              <a:rPr lang="en-US" u="sng"/>
              <a:t>Crisis Prevention</a:t>
            </a:r>
            <a:r>
              <a:rPr lang="en-US"/>
              <a:t>: Creating “good facts” before the **** hits the fan — can mitigate or avoid damages — especially if crisis/media experts are also privileged attorneys with access to all the facts</a:t>
            </a:r>
          </a:p>
        </p:txBody>
      </p:sp>
      <p:sp>
        <p:nvSpPr>
          <p:cNvPr id="7" name="TextBox 6"/>
          <p:cNvSpPr txBox="1"/>
          <p:nvPr/>
        </p:nvSpPr>
        <p:spPr>
          <a:xfrm>
            <a:off x="1" y="88900"/>
            <a:ext cx="9143999" cy="193899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Does Integrated </a:t>
            </a:r>
          </a:p>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Legal/Media Strategy Matter? </a:t>
            </a:r>
          </a:p>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Yes.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63538"/>
            <a:ext cx="8343900" cy="1300162"/>
          </a:xfrm>
        </p:spPr>
        <p:txBody>
          <a:bodyPr wrap="none"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rPr>
              <a:t>SEVEN LJD&amp;A Services:</a:t>
            </a:r>
          </a:p>
        </p:txBody>
      </p:sp>
      <p:sp>
        <p:nvSpPr>
          <p:cNvPr id="25602" name="Rectangle 3"/>
          <p:cNvSpPr>
            <a:spLocks noGrp="1" noChangeArrowheads="1"/>
          </p:cNvSpPr>
          <p:nvPr>
            <p:ph idx="1"/>
          </p:nvPr>
        </p:nvSpPr>
        <p:spPr>
          <a:xfrm>
            <a:off x="579438" y="1765300"/>
            <a:ext cx="8229600" cy="4956175"/>
          </a:xfrm>
        </p:spPr>
        <p:txBody>
          <a:bodyPr/>
          <a:lstStyle/>
          <a:p>
            <a:pPr marL="63500" indent="-63500" eaLnBrk="1" hangingPunct="1">
              <a:lnSpc>
                <a:spcPct val="70000"/>
              </a:lnSpc>
              <a:buClr>
                <a:srgbClr val="404040"/>
              </a:buClr>
              <a:buFont typeface="Arial" charset="0"/>
              <a:buNone/>
            </a:pPr>
            <a:r>
              <a:rPr lang="en-US" sz="2200" b="1">
                <a:latin typeface="Arial" charset="0"/>
              </a:rPr>
              <a:t>1.	</a:t>
            </a:r>
            <a:r>
              <a:rPr lang="en-US" sz="2200" b="1" u="sng">
                <a:latin typeface="Arial" charset="0"/>
              </a:rPr>
              <a:t>Legal Crisis Training</a:t>
            </a:r>
            <a:r>
              <a:rPr lang="en-US" sz="2200" b="1">
                <a:latin typeface="Arial" charset="0"/>
              </a:rPr>
              <a:t>:</a:t>
            </a:r>
          </a:p>
          <a:p>
            <a:pPr marL="787400" lvl="1" indent="-266700" eaLnBrk="1" hangingPunct="1">
              <a:lnSpc>
                <a:spcPct val="70000"/>
              </a:lnSpc>
              <a:buClr>
                <a:srgbClr val="F5F4ED"/>
              </a:buClr>
              <a:buFont typeface="Wingdings" pitchFamily="2" charset="2"/>
              <a:buChar char="u"/>
            </a:pPr>
            <a:endParaRPr lang="en-US" sz="1900">
              <a:latin typeface="Arial" charset="0"/>
            </a:endParaRPr>
          </a:p>
          <a:p>
            <a:pPr marL="787400" lvl="1" indent="-266700" eaLnBrk="1" hangingPunct="1">
              <a:lnSpc>
                <a:spcPct val="70000"/>
              </a:lnSpc>
              <a:buFont typeface="Wingdings" pitchFamily="2" charset="2"/>
              <a:buChar char="u"/>
            </a:pPr>
            <a:r>
              <a:rPr lang="en-US" sz="1800">
                <a:latin typeface="Arial" charset="0"/>
              </a:rPr>
              <a:t>Two-to-four hour training  exercise for company staff working through crisis – simulated role-playing, with “Crisis Team” including legal, business, media, investor relations, and H.R perspectives</a:t>
            </a:r>
          </a:p>
          <a:p>
            <a:pPr marL="787400" lvl="1" indent="-266700" eaLnBrk="1" hangingPunct="1">
              <a:lnSpc>
                <a:spcPct val="70000"/>
              </a:lnSpc>
              <a:buFont typeface="Wingdings" pitchFamily="2" charset="2"/>
              <a:buChar char="u"/>
            </a:pPr>
            <a:endParaRPr lang="en-US" sz="1800">
              <a:latin typeface="Arial" charset="0"/>
            </a:endParaRPr>
          </a:p>
          <a:p>
            <a:pPr marL="787400" lvl="1" indent="-266700" eaLnBrk="1" hangingPunct="1">
              <a:lnSpc>
                <a:spcPct val="70000"/>
              </a:lnSpc>
              <a:buFont typeface="Wingdings" pitchFamily="2" charset="2"/>
              <a:buChar char="u"/>
            </a:pPr>
            <a:r>
              <a:rPr lang="en-US" sz="1800">
                <a:latin typeface="Arial" charset="0"/>
              </a:rPr>
              <a:t>Prepare for “the worst” in the hopes “the worst” never happens</a:t>
            </a:r>
          </a:p>
          <a:p>
            <a:pPr marL="787400" lvl="1" indent="-266700" eaLnBrk="1" hangingPunct="1">
              <a:lnSpc>
                <a:spcPct val="70000"/>
              </a:lnSpc>
              <a:buFont typeface="Wingdings" pitchFamily="2" charset="2"/>
              <a:buChar char="u"/>
            </a:pPr>
            <a:endParaRPr lang="en-US" sz="1800">
              <a:latin typeface="Arial" charset="0"/>
            </a:endParaRPr>
          </a:p>
          <a:p>
            <a:pPr marL="787400" lvl="1" indent="-266700" eaLnBrk="1" hangingPunct="1">
              <a:lnSpc>
                <a:spcPct val="70000"/>
              </a:lnSpc>
              <a:buFont typeface="Wingdings" pitchFamily="2" charset="2"/>
              <a:buChar char="u"/>
            </a:pPr>
            <a:r>
              <a:rPr lang="en-US" sz="1800">
                <a:latin typeface="Arial" charset="0"/>
              </a:rPr>
              <a:t>Checklist of preparations, backed up by “best practices”</a:t>
            </a:r>
          </a:p>
          <a:p>
            <a:pPr marL="787400" lvl="1" indent="-266700" eaLnBrk="1" hangingPunct="1">
              <a:lnSpc>
                <a:spcPct val="70000"/>
              </a:lnSpc>
              <a:buFont typeface="Wingdings" pitchFamily="2" charset="2"/>
              <a:buChar char="u"/>
            </a:pPr>
            <a:endParaRPr lang="en-US" sz="1800">
              <a:latin typeface="Arial" charset="0"/>
            </a:endParaRPr>
          </a:p>
          <a:p>
            <a:pPr marL="787400" lvl="1" indent="-266700" eaLnBrk="1" hangingPunct="1">
              <a:lnSpc>
                <a:spcPct val="70000"/>
              </a:lnSpc>
              <a:buFont typeface="Wingdings" pitchFamily="2" charset="2"/>
              <a:buChar char="u"/>
            </a:pPr>
            <a:r>
              <a:rPr lang="en-US" sz="1800">
                <a:latin typeface="Arial" charset="0"/>
              </a:rPr>
              <a:t>Creation of a “Crisis Manual”</a:t>
            </a:r>
          </a:p>
          <a:p>
            <a:pPr marL="787400" lvl="1" indent="-266700" eaLnBrk="1" hangingPunct="1">
              <a:lnSpc>
                <a:spcPct val="70000"/>
              </a:lnSpc>
              <a:buFont typeface="Wingdings" pitchFamily="2" charset="2"/>
              <a:buChar char="u"/>
            </a:pPr>
            <a:endParaRPr lang="en-US" sz="1800">
              <a:latin typeface="Arial" charset="0"/>
            </a:endParaRPr>
          </a:p>
          <a:p>
            <a:pPr marL="787400" lvl="1" indent="-266700" eaLnBrk="1" hangingPunct="1">
              <a:lnSpc>
                <a:spcPct val="90000"/>
              </a:lnSpc>
              <a:buFont typeface="Wingdings" pitchFamily="2" charset="2"/>
              <a:buChar char="u"/>
            </a:pPr>
            <a:r>
              <a:rPr lang="en-US" sz="1800">
                <a:latin typeface="Arial" charset="0"/>
              </a:rPr>
              <a:t>In-house training of attorneys and senior management of possible role in being spokesman before regulators, congress, and possibly media, especially important for attorneys to be trained on how to speak to media under ground rules acceptable to media but still safeguarding "on record" attribution</a:t>
            </a:r>
          </a:p>
        </p:txBody>
      </p:sp>
      <p:sp>
        <p:nvSpPr>
          <p:cNvPr id="13314" name="Slide Number Placeholder 5"/>
          <p:cNvSpPr>
            <a:spLocks noGrp="1"/>
          </p:cNvSpPr>
          <p:nvPr>
            <p:ph type="sldNum" sz="quarter" idx="12"/>
          </p:nvPr>
        </p:nvSpPr>
        <p:spPr>
          <a:ln>
            <a:miter lim="800000"/>
            <a:headEnd/>
            <a:tailEnd/>
          </a:ln>
        </p:spPr>
        <p:txBody>
          <a:bodyPr/>
          <a:lstStyle/>
          <a:p>
            <a:pPr>
              <a:defRPr/>
            </a:pPr>
            <a:fld id="{86DDD943-7D87-4D73-AF77-5C760314C2CC}" type="slidenum">
              <a:rPr lang="en-US"/>
              <a:pPr>
                <a:defRPr/>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ln>
            <a:miter lim="800000"/>
            <a:headEnd/>
            <a:tailEnd/>
          </a:ln>
        </p:spPr>
        <p:txBody>
          <a:bodyPr/>
          <a:lstStyle/>
          <a:p>
            <a:pPr>
              <a:defRPr/>
            </a:pPr>
            <a:fld id="{C3590B71-7DD0-47D7-935D-E416C0BA793D}" type="slidenum">
              <a:rPr lang="en-US"/>
              <a:pPr>
                <a:defRPr/>
              </a:pPr>
              <a:t>12</a:t>
            </a:fld>
            <a:endParaRPr lang="en-US" dirty="0"/>
          </a:p>
        </p:txBody>
      </p:sp>
      <p:sp>
        <p:nvSpPr>
          <p:cNvPr id="50179" name="Rectangle 4"/>
          <p:cNvSpPr>
            <a:spLocks noChangeArrowheads="1"/>
          </p:cNvSpPr>
          <p:nvPr/>
        </p:nvSpPr>
        <p:spPr bwMode="auto">
          <a:xfrm>
            <a:off x="482600" y="350838"/>
            <a:ext cx="8229600" cy="11430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
        <p:nvSpPr>
          <p:cNvPr id="26627" name="Rectangle 5"/>
          <p:cNvSpPr>
            <a:spLocks noChangeArrowheads="1"/>
          </p:cNvSpPr>
          <p:nvPr/>
        </p:nvSpPr>
        <p:spPr bwMode="auto">
          <a:xfrm>
            <a:off x="482600" y="1803400"/>
            <a:ext cx="8229600" cy="773113"/>
          </a:xfrm>
          <a:prstGeom prst="rect">
            <a:avLst/>
          </a:prstGeom>
          <a:noFill/>
          <a:ln w="9525">
            <a:noFill/>
            <a:miter lim="800000"/>
            <a:headEnd/>
            <a:tailEnd/>
          </a:ln>
        </p:spPr>
        <p:txBody>
          <a:bodyPr/>
          <a:lstStyle/>
          <a:p>
            <a:pPr marL="609600" indent="-609600">
              <a:lnSpc>
                <a:spcPct val="80000"/>
              </a:lnSpc>
              <a:spcBef>
                <a:spcPct val="20000"/>
              </a:spcBef>
              <a:buFont typeface="Times" pitchFamily="18" charset="0"/>
              <a:buAutoNum type="arabicPeriod" startAt="2"/>
            </a:pPr>
            <a:r>
              <a:rPr lang="en-US" sz="2200" b="1" u="sng"/>
              <a:t>Crisis Reviews</a:t>
            </a:r>
            <a:r>
              <a:rPr lang="en-US" sz="2200" b="1"/>
              <a:t> WITH ATTORNEY-CLIENT PRIVILEGE</a:t>
            </a:r>
          </a:p>
          <a:p>
            <a:pPr marL="876300" lvl="1" indent="-533400">
              <a:lnSpc>
                <a:spcPct val="80000"/>
              </a:lnSpc>
              <a:spcBef>
                <a:spcPct val="20000"/>
              </a:spcBef>
            </a:pPr>
            <a:endParaRPr lang="en-US" sz="1200" b="1">
              <a:latin typeface="Calibri" pitchFamily="34" charset="0"/>
            </a:endParaRPr>
          </a:p>
          <a:p>
            <a:pPr marL="1333500" lvl="2" indent="-533400">
              <a:lnSpc>
                <a:spcPct val="80000"/>
              </a:lnSpc>
              <a:spcBef>
                <a:spcPct val="20000"/>
              </a:spcBef>
              <a:buFont typeface="Wingdings" pitchFamily="2" charset="2"/>
              <a:buChar char="u"/>
            </a:pPr>
            <a:r>
              <a:rPr lang="en-US"/>
              <a:t>Interview senior executives under the attorney-client privilege, encouraging candor</a:t>
            </a:r>
          </a:p>
          <a:p>
            <a:pPr marL="876300" lvl="1" indent="-533400">
              <a:lnSpc>
                <a:spcPct val="80000"/>
              </a:lnSpc>
              <a:spcBef>
                <a:spcPct val="20000"/>
              </a:spcBef>
              <a:buFont typeface="Wingdings" pitchFamily="2" charset="2"/>
              <a:buChar char="u"/>
            </a:pPr>
            <a:endParaRPr lang="en-US" b="1"/>
          </a:p>
          <a:p>
            <a:pPr marL="1600200" lvl="3" indent="-228600">
              <a:lnSpc>
                <a:spcPct val="80000"/>
              </a:lnSpc>
              <a:spcBef>
                <a:spcPct val="20000"/>
              </a:spcBef>
              <a:buFont typeface="Wingdings" pitchFamily="2" charset="2"/>
              <a:buChar char="§"/>
            </a:pPr>
            <a:r>
              <a:rPr lang="en-US" b="1" i="1"/>
              <a:t>Question to ask all in private meeting:  </a:t>
            </a:r>
            <a:r>
              <a:rPr lang="en-US"/>
              <a:t>What keeps YOU up at night that you don’t want the media to report?</a:t>
            </a:r>
          </a:p>
          <a:p>
            <a:pPr marL="876300" lvl="1" indent="-533400">
              <a:lnSpc>
                <a:spcPct val="80000"/>
              </a:lnSpc>
              <a:spcBef>
                <a:spcPct val="20000"/>
              </a:spcBef>
              <a:buFont typeface="Times" pitchFamily="18" charset="0"/>
              <a:buNone/>
            </a:pPr>
            <a:endParaRPr lang="en-US"/>
          </a:p>
          <a:p>
            <a:pPr marL="1333500" lvl="2" indent="-533400">
              <a:lnSpc>
                <a:spcPct val="80000"/>
              </a:lnSpc>
              <a:spcBef>
                <a:spcPct val="20000"/>
              </a:spcBef>
              <a:buFont typeface="Wingdings" pitchFamily="2" charset="2"/>
              <a:buChar char="u"/>
            </a:pPr>
            <a:r>
              <a:rPr lang="en-US"/>
              <a:t>We bring together a specialized, multi-dimensional legal team with political and media expertise, informed about the needs of the client’s business (e.g., H.R., finance, tax, corporate, litigation etc., skills)</a:t>
            </a:r>
          </a:p>
          <a:p>
            <a:pPr marL="876300" lvl="1" indent="-533400">
              <a:lnSpc>
                <a:spcPct val="80000"/>
              </a:lnSpc>
              <a:spcBef>
                <a:spcPct val="20000"/>
              </a:spcBef>
              <a:buFont typeface="Wingdings" pitchFamily="2" charset="2"/>
              <a:buChar char="u"/>
            </a:pPr>
            <a:endParaRPr lang="en-US"/>
          </a:p>
          <a:p>
            <a:pPr marL="1333500" lvl="2" indent="-533400">
              <a:lnSpc>
                <a:spcPct val="80000"/>
              </a:lnSpc>
              <a:spcBef>
                <a:spcPct val="20000"/>
              </a:spcBef>
              <a:buFont typeface="Wingdings" pitchFamily="2" charset="2"/>
              <a:buChar char="u"/>
            </a:pPr>
            <a:r>
              <a:rPr lang="en-US"/>
              <a:t>When “ticking time bomb” is discovered, we craft mitigation, remediation, or prevention strategies to “defuse the bomb” before the crisis hits the media (or the courts!)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idx="1"/>
          </p:nvPr>
        </p:nvSpPr>
        <p:spPr>
          <a:xfrm>
            <a:off x="498475" y="1435100"/>
            <a:ext cx="8178800" cy="5286375"/>
          </a:xfrm>
        </p:spPr>
        <p:txBody>
          <a:bodyPr/>
          <a:lstStyle/>
          <a:p>
            <a:pPr marL="457200" indent="-457200" eaLnBrk="1" hangingPunct="1">
              <a:lnSpc>
                <a:spcPct val="70000"/>
              </a:lnSpc>
              <a:buClr>
                <a:srgbClr val="404040"/>
              </a:buClr>
              <a:buFont typeface="Wingdings" pitchFamily="2" charset="2"/>
              <a:buAutoNum type="arabicPeriod" startAt="3"/>
            </a:pPr>
            <a:r>
              <a:rPr lang="en-US" sz="2200" b="1" u="sng">
                <a:latin typeface="Arial" charset="0"/>
              </a:rPr>
              <a:t>Message/Issue Management</a:t>
            </a:r>
            <a:r>
              <a:rPr lang="en-US" sz="2200" b="1">
                <a:latin typeface="Arial" charset="0"/>
              </a:rPr>
              <a:t> </a:t>
            </a:r>
          </a:p>
          <a:p>
            <a:pPr marL="723900" lvl="1" indent="-266700" eaLnBrk="1" hangingPunct="1">
              <a:lnSpc>
                <a:spcPct val="70000"/>
              </a:lnSpc>
              <a:spcBef>
                <a:spcPct val="0"/>
              </a:spcBef>
              <a:buFont typeface="Arial" charset="0"/>
              <a:buNone/>
            </a:pPr>
            <a:endParaRPr lang="en-US" sz="1900">
              <a:latin typeface="Arial" charset="0"/>
            </a:endParaRPr>
          </a:p>
          <a:p>
            <a:pPr marL="723900" lvl="1" indent="-266700" eaLnBrk="1" hangingPunct="1">
              <a:lnSpc>
                <a:spcPct val="70000"/>
              </a:lnSpc>
              <a:spcBef>
                <a:spcPct val="0"/>
              </a:spcBef>
              <a:buFont typeface="Arial" charset="0"/>
              <a:buNone/>
            </a:pPr>
            <a:endParaRPr lang="en-US" sz="1900">
              <a:latin typeface="Arial" charset="0"/>
            </a:endParaRPr>
          </a:p>
          <a:p>
            <a:pPr marL="723900" lvl="1" indent="-266700" eaLnBrk="1" hangingPunct="1">
              <a:lnSpc>
                <a:spcPct val="70000"/>
              </a:lnSpc>
              <a:spcBef>
                <a:spcPct val="0"/>
              </a:spcBef>
              <a:buFont typeface="Wingdings" pitchFamily="2" charset="2"/>
              <a:buChar char="u"/>
            </a:pPr>
            <a:r>
              <a:rPr lang="en-US" sz="1800">
                <a:latin typeface="Arial" charset="0"/>
                <a:cs typeface="Arial" charset="0"/>
              </a:rPr>
              <a:t>“Translating” legal jargon and complex legal and factual issues   into simple media and politically friendly messages</a:t>
            </a:r>
          </a:p>
          <a:p>
            <a:pPr marL="723900" lvl="1" indent="-266700" eaLnBrk="1" hangingPunct="1">
              <a:lnSpc>
                <a:spcPct val="70000"/>
              </a:lnSpc>
              <a:spcBef>
                <a:spcPct val="0"/>
              </a:spcBef>
              <a:buFont typeface="Wingdings" pitchFamily="2" charset="2"/>
              <a:buChar char="u"/>
            </a:pPr>
            <a:endParaRPr lang="en-US" sz="1800">
              <a:latin typeface="Arial" charset="0"/>
              <a:cs typeface="Arial" charset="0"/>
            </a:endParaRPr>
          </a:p>
          <a:p>
            <a:pPr marL="723900" lvl="1" indent="-266700" eaLnBrk="1" hangingPunct="1">
              <a:lnSpc>
                <a:spcPct val="70000"/>
              </a:lnSpc>
              <a:spcBef>
                <a:spcPct val="0"/>
              </a:spcBef>
              <a:buFont typeface="Wingdings" pitchFamily="2" charset="2"/>
              <a:buChar char="u"/>
            </a:pPr>
            <a:r>
              <a:rPr lang="en-US" sz="1800">
                <a:latin typeface="Arial" charset="0"/>
              </a:rPr>
              <a:t>Ensuring legal, media and (where applicable) lobbying messages are cohesive and mutually re-enforcing – not the opposite, as is often the case</a:t>
            </a:r>
          </a:p>
          <a:p>
            <a:pPr marL="723900" lvl="1" indent="-266700" eaLnBrk="1" hangingPunct="1">
              <a:lnSpc>
                <a:spcPct val="70000"/>
              </a:lnSpc>
              <a:spcBef>
                <a:spcPct val="0"/>
              </a:spcBef>
              <a:buFont typeface="Wingdings" pitchFamily="2" charset="2"/>
              <a:buChar char="u"/>
            </a:pPr>
            <a:endParaRPr lang="en-US" sz="1800">
              <a:latin typeface="Arial" charset="0"/>
            </a:endParaRPr>
          </a:p>
          <a:p>
            <a:pPr marL="723900" lvl="1" indent="-266700" eaLnBrk="1" hangingPunct="1">
              <a:lnSpc>
                <a:spcPct val="70000"/>
              </a:lnSpc>
              <a:spcBef>
                <a:spcPct val="0"/>
              </a:spcBef>
              <a:buFont typeface="Wingdings" pitchFamily="2" charset="2"/>
              <a:buChar char="u"/>
            </a:pPr>
            <a:r>
              <a:rPr lang="en-US" sz="1800">
                <a:latin typeface="Arial" charset="0"/>
              </a:rPr>
              <a:t>Developing “the book” to use with reporters, on the Internet and  messages to stakeholders, regulators, and for Capitol Hill:</a:t>
            </a:r>
          </a:p>
          <a:p>
            <a:pPr marL="1123950" lvl="2" indent="-266700" eaLnBrk="1" hangingPunct="1">
              <a:lnSpc>
                <a:spcPct val="70000"/>
              </a:lnSpc>
              <a:spcBef>
                <a:spcPct val="0"/>
              </a:spcBef>
              <a:buFont typeface="Wingdings" pitchFamily="2" charset="2"/>
              <a:buChar char="§"/>
            </a:pPr>
            <a:endParaRPr lang="en-US" sz="1800">
              <a:latin typeface="Arial" charset="0"/>
            </a:endParaRPr>
          </a:p>
          <a:p>
            <a:pPr marL="1123950" lvl="2" indent="-266700" eaLnBrk="1" hangingPunct="1">
              <a:lnSpc>
                <a:spcPct val="70000"/>
              </a:lnSpc>
              <a:spcBef>
                <a:spcPct val="0"/>
              </a:spcBef>
              <a:buFont typeface="Wingdings" pitchFamily="2" charset="2"/>
              <a:buChar char="§"/>
            </a:pPr>
            <a:r>
              <a:rPr lang="en-US" sz="1800">
                <a:latin typeface="Arial" charset="0"/>
              </a:rPr>
              <a:t>core messages</a:t>
            </a:r>
          </a:p>
          <a:p>
            <a:pPr marL="1123950" lvl="2" indent="-266700" eaLnBrk="1" hangingPunct="1">
              <a:lnSpc>
                <a:spcPct val="70000"/>
              </a:lnSpc>
              <a:buFont typeface="Wingdings" pitchFamily="2" charset="2"/>
              <a:buChar char="§"/>
            </a:pPr>
            <a:endParaRPr lang="en-US" sz="1200">
              <a:latin typeface="Arial" charset="0"/>
            </a:endParaRPr>
          </a:p>
          <a:p>
            <a:pPr marL="1123950" lvl="2" indent="-266700" eaLnBrk="1" hangingPunct="1">
              <a:lnSpc>
                <a:spcPct val="70000"/>
              </a:lnSpc>
              <a:buFont typeface="Wingdings" pitchFamily="2" charset="2"/>
              <a:buChar char="§"/>
            </a:pPr>
            <a:r>
              <a:rPr lang="en-US" sz="1800">
                <a:latin typeface="Arial" charset="0"/>
              </a:rPr>
              <a:t>key facts</a:t>
            </a:r>
          </a:p>
          <a:p>
            <a:pPr marL="1123950" lvl="2" indent="-266700" eaLnBrk="1" hangingPunct="1">
              <a:lnSpc>
                <a:spcPct val="70000"/>
              </a:lnSpc>
              <a:buFont typeface="Wingdings" pitchFamily="2" charset="2"/>
              <a:buChar char="§"/>
            </a:pPr>
            <a:endParaRPr lang="en-US" sz="1200">
              <a:latin typeface="Arial" charset="0"/>
            </a:endParaRPr>
          </a:p>
          <a:p>
            <a:pPr marL="1123950" lvl="2" indent="-266700" eaLnBrk="1" hangingPunct="1">
              <a:lnSpc>
                <a:spcPct val="70000"/>
              </a:lnSpc>
              <a:buFont typeface="Wingdings" pitchFamily="2" charset="2"/>
              <a:buChar char="§"/>
            </a:pPr>
            <a:r>
              <a:rPr lang="en-US" sz="1800">
                <a:latin typeface="Arial" charset="0"/>
              </a:rPr>
              <a:t>key back-up documents</a:t>
            </a:r>
          </a:p>
          <a:p>
            <a:pPr marL="1123950" lvl="2" indent="-266700" eaLnBrk="1" hangingPunct="1">
              <a:lnSpc>
                <a:spcPct val="70000"/>
              </a:lnSpc>
              <a:buFont typeface="Wingdings" pitchFamily="2" charset="2"/>
              <a:buChar char="§"/>
            </a:pPr>
            <a:endParaRPr lang="en-US" sz="1800" i="1">
              <a:latin typeface="Arial" charset="0"/>
            </a:endParaRPr>
          </a:p>
          <a:p>
            <a:pPr marL="723900" lvl="1" indent="-266700" eaLnBrk="1" hangingPunct="1">
              <a:lnSpc>
                <a:spcPct val="70000"/>
              </a:lnSpc>
              <a:spcBef>
                <a:spcPct val="0"/>
              </a:spcBef>
              <a:buFont typeface="Wingdings" pitchFamily="2" charset="2"/>
              <a:buChar char="u"/>
            </a:pPr>
            <a:r>
              <a:rPr lang="en-US" sz="1800">
                <a:latin typeface="Arial" charset="0"/>
              </a:rPr>
              <a:t>Narrative Development: Preparation of a “crisis management” proactive strategy before stories leak into the media and leave company officers in defensive positions. Get out in front of the story if and when it breaks in the media.</a:t>
            </a:r>
          </a:p>
        </p:txBody>
      </p:sp>
      <p:sp>
        <p:nvSpPr>
          <p:cNvPr id="15362" name="Slide Number Placeholder 5"/>
          <p:cNvSpPr>
            <a:spLocks noGrp="1"/>
          </p:cNvSpPr>
          <p:nvPr>
            <p:ph type="sldNum" sz="quarter" idx="12"/>
          </p:nvPr>
        </p:nvSpPr>
        <p:spPr>
          <a:ln>
            <a:miter lim="800000"/>
            <a:headEnd/>
            <a:tailEnd/>
          </a:ln>
        </p:spPr>
        <p:txBody>
          <a:bodyPr/>
          <a:lstStyle/>
          <a:p>
            <a:pPr>
              <a:defRPr/>
            </a:pPr>
            <a:fld id="{674C569A-3229-4F69-AF21-4148E03AAFAA}" type="slidenum">
              <a:rPr lang="en-US"/>
              <a:pPr>
                <a:defRPr/>
              </a:pPr>
              <a:t>13</a:t>
            </a:fld>
            <a:endParaRPr lang="en-US" dirty="0"/>
          </a:p>
        </p:txBody>
      </p:sp>
      <p:sp>
        <p:nvSpPr>
          <p:cNvPr id="51204" name="Rectangle 4"/>
          <p:cNvSpPr>
            <a:spLocks noChangeArrowheads="1"/>
          </p:cNvSpPr>
          <p:nvPr/>
        </p:nvSpPr>
        <p:spPr bwMode="auto">
          <a:xfrm>
            <a:off x="457200" y="254000"/>
            <a:ext cx="8229600" cy="9652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ln>
            <a:miter lim="800000"/>
            <a:headEnd/>
            <a:tailEnd/>
          </a:ln>
        </p:spPr>
        <p:txBody>
          <a:bodyPr/>
          <a:lstStyle/>
          <a:p>
            <a:pPr>
              <a:defRPr/>
            </a:pPr>
            <a:fld id="{29896CE9-DF40-40C4-A8E6-A6D961280BBE}" type="slidenum">
              <a:rPr lang="en-US"/>
              <a:pPr>
                <a:defRPr/>
              </a:pPr>
              <a:t>14</a:t>
            </a:fld>
            <a:endParaRPr lang="en-US" dirty="0"/>
          </a:p>
        </p:txBody>
      </p:sp>
      <p:sp>
        <p:nvSpPr>
          <p:cNvPr id="28674" name="Rectangle 4"/>
          <p:cNvSpPr>
            <a:spLocks noChangeArrowheads="1"/>
          </p:cNvSpPr>
          <p:nvPr/>
        </p:nvSpPr>
        <p:spPr bwMode="auto">
          <a:xfrm>
            <a:off x="498475" y="1654175"/>
            <a:ext cx="8188325" cy="4953000"/>
          </a:xfrm>
          <a:prstGeom prst="rect">
            <a:avLst/>
          </a:prstGeom>
          <a:noFill/>
          <a:ln w="9525">
            <a:noFill/>
            <a:miter lim="800000"/>
            <a:headEnd/>
            <a:tailEnd/>
          </a:ln>
        </p:spPr>
        <p:txBody>
          <a:bodyPr/>
          <a:lstStyle/>
          <a:p>
            <a:pPr marL="749300" indent="-749300">
              <a:lnSpc>
                <a:spcPct val="80000"/>
              </a:lnSpc>
              <a:spcBef>
                <a:spcPct val="20000"/>
              </a:spcBef>
              <a:buFont typeface="Wingdings" pitchFamily="2" charset="2"/>
              <a:buAutoNum type="arabicPeriod" startAt="4"/>
            </a:pPr>
            <a:r>
              <a:rPr lang="en-US" sz="2200" b="1" u="sng"/>
              <a:t>Rapid Response/War Room</a:t>
            </a:r>
          </a:p>
          <a:p>
            <a:pPr marL="1397000" lvl="1" indent="-533400">
              <a:lnSpc>
                <a:spcPct val="80000"/>
              </a:lnSpc>
              <a:spcBef>
                <a:spcPct val="20000"/>
              </a:spcBef>
            </a:pPr>
            <a:endParaRPr lang="en-US" b="1"/>
          </a:p>
          <a:p>
            <a:pPr marL="1397000" lvl="1" indent="-533400">
              <a:lnSpc>
                <a:spcPct val="80000"/>
              </a:lnSpc>
              <a:spcBef>
                <a:spcPct val="20000"/>
              </a:spcBef>
              <a:buFont typeface="Wingdings" pitchFamily="2" charset="2"/>
              <a:buChar char="u"/>
            </a:pPr>
            <a:r>
              <a:rPr lang="en-US"/>
              <a:t>Build bridges between PR professionals, consultants, and the legal team to make a “War Room Team”</a:t>
            </a:r>
          </a:p>
          <a:p>
            <a:pPr marL="1397000" lvl="1" indent="-533400">
              <a:lnSpc>
                <a:spcPct val="80000"/>
              </a:lnSpc>
              <a:spcBef>
                <a:spcPct val="20000"/>
              </a:spcBef>
            </a:pPr>
            <a:endParaRPr lang="en-US"/>
          </a:p>
          <a:p>
            <a:pPr marL="1397000" lvl="1" indent="-533400">
              <a:lnSpc>
                <a:spcPct val="80000"/>
              </a:lnSpc>
              <a:spcBef>
                <a:spcPct val="20000"/>
              </a:spcBef>
              <a:buFont typeface="Wingdings" pitchFamily="2" charset="2"/>
              <a:buChar char="u"/>
            </a:pPr>
            <a:r>
              <a:rPr lang="en-US"/>
              <a:t>Quickly determine the facts and Q’s and A’s that can be distributed rapidly and posted on Internet</a:t>
            </a:r>
          </a:p>
          <a:p>
            <a:pPr marL="1397000" lvl="1" indent="-533400">
              <a:lnSpc>
                <a:spcPct val="80000"/>
              </a:lnSpc>
              <a:spcBef>
                <a:spcPct val="20000"/>
              </a:spcBef>
              <a:buFont typeface="Wingdings" pitchFamily="2" charset="2"/>
              <a:buChar char="u"/>
            </a:pPr>
            <a:endParaRPr lang="en-US"/>
          </a:p>
          <a:p>
            <a:pPr marL="1397000" lvl="1" indent="-533400">
              <a:lnSpc>
                <a:spcPct val="80000"/>
              </a:lnSpc>
              <a:spcBef>
                <a:spcPct val="20000"/>
              </a:spcBef>
              <a:buFont typeface="Wingdings" pitchFamily="2" charset="2"/>
              <a:buChar char="u"/>
            </a:pPr>
            <a:r>
              <a:rPr lang="en-US"/>
              <a:t>Extensive experience dealing with media on 24/7 deadlines</a:t>
            </a:r>
          </a:p>
          <a:p>
            <a:pPr marL="1397000" lvl="1" indent="-533400">
              <a:lnSpc>
                <a:spcPct val="80000"/>
              </a:lnSpc>
              <a:spcBef>
                <a:spcPct val="20000"/>
              </a:spcBef>
              <a:buFont typeface="Wingdings" pitchFamily="2" charset="2"/>
              <a:buChar char="u"/>
            </a:pPr>
            <a:endParaRPr lang="en-US"/>
          </a:p>
          <a:p>
            <a:pPr marL="1397000" lvl="1" indent="-533400">
              <a:lnSpc>
                <a:spcPct val="80000"/>
              </a:lnSpc>
              <a:spcBef>
                <a:spcPct val="20000"/>
              </a:spcBef>
              <a:buFont typeface="Wingdings" pitchFamily="2" charset="2"/>
              <a:buChar char="u"/>
            </a:pPr>
            <a:r>
              <a:rPr lang="en-US"/>
              <a:t>Assist clients in developing:</a:t>
            </a:r>
          </a:p>
          <a:p>
            <a:pPr marL="2311400" lvl="3" indent="-533400">
              <a:lnSpc>
                <a:spcPct val="80000"/>
              </a:lnSpc>
              <a:spcBef>
                <a:spcPct val="20000"/>
              </a:spcBef>
              <a:buFont typeface="Wingdings" pitchFamily="2" charset="2"/>
              <a:buChar char="§"/>
            </a:pPr>
            <a:r>
              <a:rPr lang="en-US"/>
              <a:t>websites</a:t>
            </a:r>
          </a:p>
          <a:p>
            <a:pPr marL="2311400" lvl="3" indent="-533400">
              <a:lnSpc>
                <a:spcPct val="80000"/>
              </a:lnSpc>
              <a:spcBef>
                <a:spcPct val="20000"/>
              </a:spcBef>
              <a:buFont typeface="Wingdings" pitchFamily="2" charset="2"/>
              <a:buChar char="§"/>
            </a:pPr>
            <a:r>
              <a:rPr lang="en-US"/>
              <a:t>social media [includes Twitter, Facebook, links to bloggers, priority treatment on Google and other search engines (reputation management), etc.]</a:t>
            </a:r>
            <a:endParaRPr lang="en-US" i="1"/>
          </a:p>
        </p:txBody>
      </p:sp>
      <p:sp>
        <p:nvSpPr>
          <p:cNvPr id="52228" name="Rectangle 5"/>
          <p:cNvSpPr>
            <a:spLocks noChangeArrowheads="1"/>
          </p:cNvSpPr>
          <p:nvPr/>
        </p:nvSpPr>
        <p:spPr bwMode="auto">
          <a:xfrm>
            <a:off x="447675" y="266700"/>
            <a:ext cx="8229600" cy="11430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idx="1"/>
          </p:nvPr>
        </p:nvSpPr>
        <p:spPr>
          <a:xfrm>
            <a:off x="460375" y="1824038"/>
            <a:ext cx="7985125" cy="3733800"/>
          </a:xfrm>
        </p:spPr>
        <p:txBody>
          <a:bodyPr/>
          <a:lstStyle/>
          <a:p>
            <a:pPr marL="457200" indent="-457200" eaLnBrk="1" hangingPunct="1">
              <a:lnSpc>
                <a:spcPct val="80000"/>
              </a:lnSpc>
              <a:buFont typeface="Wingdings" pitchFamily="2" charset="2"/>
              <a:buAutoNum type="arabicPeriod" startAt="5"/>
            </a:pPr>
            <a:r>
              <a:rPr lang="en-US" sz="2200" b="1" u="sng">
                <a:latin typeface="Arial" charset="0"/>
              </a:rPr>
              <a:t>Proactive Placements:  “Tell it All, Tell it Yourself”</a:t>
            </a:r>
          </a:p>
          <a:p>
            <a:pPr marL="723900" lvl="1" indent="-266700" eaLnBrk="1" hangingPunct="1">
              <a:lnSpc>
                <a:spcPct val="80000"/>
              </a:lnSpc>
              <a:buFont typeface="Arial" charset="0"/>
              <a:buNone/>
            </a:pPr>
            <a:endParaRPr lang="en-US" sz="2000" u="sng">
              <a:latin typeface="Arial" charset="0"/>
            </a:endParaRPr>
          </a:p>
          <a:p>
            <a:pPr marL="723900" lvl="1" indent="-266700" eaLnBrk="1" hangingPunct="1">
              <a:lnSpc>
                <a:spcPct val="80000"/>
              </a:lnSpc>
              <a:buFont typeface="Wingdings" pitchFamily="2" charset="2"/>
              <a:buChar char="u"/>
            </a:pPr>
            <a:r>
              <a:rPr lang="en-US" sz="1800">
                <a:latin typeface="Arial" charset="0"/>
              </a:rPr>
              <a:t>The “Predicate Story” – proactive work with one or more  reporters/media outlets to tell the full story (with all facts &amp; core messages) to serve as foundation for future stories and messages</a:t>
            </a:r>
          </a:p>
          <a:p>
            <a:pPr marL="723900" lvl="1" indent="-266700" eaLnBrk="1" hangingPunct="1">
              <a:lnSpc>
                <a:spcPct val="80000"/>
              </a:lnSpc>
              <a:buFont typeface="Wingdings" pitchFamily="2" charset="2"/>
              <a:buChar char="u"/>
            </a:pPr>
            <a:endParaRPr lang="en-US" sz="1800">
              <a:latin typeface="Arial" charset="0"/>
            </a:endParaRPr>
          </a:p>
          <a:p>
            <a:pPr marL="723900" lvl="1" indent="-266700" eaLnBrk="1" hangingPunct="1">
              <a:lnSpc>
                <a:spcPct val="80000"/>
              </a:lnSpc>
              <a:buFont typeface="Wingdings" pitchFamily="2" charset="2"/>
              <a:buChar char="u"/>
            </a:pPr>
            <a:r>
              <a:rPr lang="en-US" sz="1800">
                <a:latin typeface="Arial" charset="0"/>
              </a:rPr>
              <a:t>Address and change “facts on the ground” to make “bad story better” and remedy problems in future + encourage reporters to write “turn the corner” stories</a:t>
            </a:r>
          </a:p>
        </p:txBody>
      </p:sp>
      <p:sp>
        <p:nvSpPr>
          <p:cNvPr id="17410" name="Slide Number Placeholder 5"/>
          <p:cNvSpPr>
            <a:spLocks noGrp="1"/>
          </p:cNvSpPr>
          <p:nvPr>
            <p:ph type="sldNum" sz="quarter" idx="12"/>
          </p:nvPr>
        </p:nvSpPr>
        <p:spPr>
          <a:ln>
            <a:miter lim="800000"/>
            <a:headEnd/>
            <a:tailEnd/>
          </a:ln>
        </p:spPr>
        <p:txBody>
          <a:bodyPr/>
          <a:lstStyle/>
          <a:p>
            <a:pPr>
              <a:defRPr/>
            </a:pPr>
            <a:fld id="{9C3E6C52-D602-4885-8BC2-C12871B5266D}" type="slidenum">
              <a:rPr lang="en-US"/>
              <a:pPr>
                <a:defRPr/>
              </a:pPr>
              <a:t>15</a:t>
            </a:fld>
            <a:endParaRPr lang="en-US" dirty="0"/>
          </a:p>
        </p:txBody>
      </p:sp>
      <p:sp>
        <p:nvSpPr>
          <p:cNvPr id="53252" name="Rectangle 9"/>
          <p:cNvSpPr>
            <a:spLocks noChangeArrowheads="1"/>
          </p:cNvSpPr>
          <p:nvPr/>
        </p:nvSpPr>
        <p:spPr bwMode="auto">
          <a:xfrm>
            <a:off x="460375" y="355600"/>
            <a:ext cx="8229600" cy="11430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ln>
            <a:miter lim="800000"/>
            <a:headEnd/>
            <a:tailEnd/>
          </a:ln>
        </p:spPr>
        <p:txBody>
          <a:bodyPr/>
          <a:lstStyle/>
          <a:p>
            <a:pPr>
              <a:defRPr/>
            </a:pPr>
            <a:fld id="{BD1E17CB-6CF0-48D3-A085-555C7F4CD2E0}" type="slidenum">
              <a:rPr lang="en-US"/>
              <a:pPr>
                <a:defRPr/>
              </a:pPr>
              <a:t>16</a:t>
            </a:fld>
            <a:endParaRPr lang="en-US" dirty="0"/>
          </a:p>
        </p:txBody>
      </p:sp>
      <p:sp>
        <p:nvSpPr>
          <p:cNvPr id="30722" name="Rectangle 4"/>
          <p:cNvSpPr>
            <a:spLocks noChangeArrowheads="1"/>
          </p:cNvSpPr>
          <p:nvPr/>
        </p:nvSpPr>
        <p:spPr bwMode="auto">
          <a:xfrm>
            <a:off x="485775" y="1790700"/>
            <a:ext cx="8518525" cy="4665663"/>
          </a:xfrm>
          <a:prstGeom prst="rect">
            <a:avLst/>
          </a:prstGeom>
          <a:noFill/>
          <a:ln w="9525">
            <a:noFill/>
            <a:miter lim="800000"/>
            <a:headEnd/>
            <a:tailEnd/>
          </a:ln>
        </p:spPr>
        <p:txBody>
          <a:bodyPr/>
          <a:lstStyle/>
          <a:p>
            <a:pPr marL="571500" indent="-571500">
              <a:lnSpc>
                <a:spcPct val="80000"/>
              </a:lnSpc>
              <a:spcBef>
                <a:spcPct val="20000"/>
              </a:spcBef>
              <a:buFont typeface="Wingdings" pitchFamily="2" charset="2"/>
              <a:buAutoNum type="arabicPeriod" startAt="6"/>
            </a:pPr>
            <a:r>
              <a:rPr lang="en-US" sz="2200" b="1" u="sng"/>
              <a:t>International Issues</a:t>
            </a:r>
          </a:p>
          <a:p>
            <a:pPr marL="1219200" lvl="1" indent="-533400">
              <a:lnSpc>
                <a:spcPct val="80000"/>
              </a:lnSpc>
              <a:spcBef>
                <a:spcPct val="20000"/>
              </a:spcBef>
            </a:pPr>
            <a:endParaRPr lang="en-US" b="1"/>
          </a:p>
          <a:p>
            <a:pPr marL="1219200" lvl="1" indent="-533400">
              <a:lnSpc>
                <a:spcPct val="80000"/>
              </a:lnSpc>
              <a:spcBef>
                <a:spcPct val="20000"/>
              </a:spcBef>
              <a:buFont typeface="Wingdings" pitchFamily="2" charset="2"/>
              <a:buChar char="u"/>
            </a:pPr>
            <a:r>
              <a:rPr lang="en-US"/>
              <a:t>International trade and other foreign legal issues with impact in U.S. – and with possible media, regulatory, congressional and executive branch strategies to solve client problems</a:t>
            </a:r>
          </a:p>
          <a:p>
            <a:pPr marL="1219200" lvl="1" indent="-533400">
              <a:lnSpc>
                <a:spcPct val="80000"/>
              </a:lnSpc>
              <a:spcBef>
                <a:spcPct val="20000"/>
              </a:spcBef>
              <a:buFont typeface="Wingdings" pitchFamily="2" charset="2"/>
              <a:buChar char="u"/>
            </a:pPr>
            <a:endParaRPr lang="en-US"/>
          </a:p>
          <a:p>
            <a:pPr marL="1219200" lvl="1" indent="-533400">
              <a:lnSpc>
                <a:spcPct val="80000"/>
              </a:lnSpc>
              <a:spcBef>
                <a:spcPct val="20000"/>
              </a:spcBef>
              <a:buFont typeface="Wingdings" pitchFamily="2" charset="2"/>
              <a:buChar char="u"/>
            </a:pPr>
            <a:r>
              <a:rPr lang="en-US"/>
              <a:t>Work with foreign governments and foreign companies that have needs to be addressed in U.S.</a:t>
            </a:r>
          </a:p>
          <a:p>
            <a:pPr marL="1219200" lvl="1" indent="-533400">
              <a:lnSpc>
                <a:spcPct val="80000"/>
              </a:lnSpc>
              <a:spcBef>
                <a:spcPct val="20000"/>
              </a:spcBef>
              <a:buFont typeface="Wingdings" pitchFamily="2" charset="2"/>
              <a:buChar char="u"/>
            </a:pPr>
            <a:endParaRPr lang="en-US"/>
          </a:p>
          <a:p>
            <a:pPr marL="1219200" lvl="1" indent="-533400">
              <a:lnSpc>
                <a:spcPct val="80000"/>
              </a:lnSpc>
              <a:spcBef>
                <a:spcPct val="20000"/>
              </a:spcBef>
              <a:buFont typeface="Wingdings" pitchFamily="2" charset="2"/>
              <a:buChar char="u"/>
            </a:pPr>
            <a:r>
              <a:rPr lang="en-US"/>
              <a:t>International policy advocacy</a:t>
            </a:r>
            <a:endParaRPr lang="en-US" i="1"/>
          </a:p>
        </p:txBody>
      </p:sp>
      <p:sp>
        <p:nvSpPr>
          <p:cNvPr id="54276" name="Rectangle 5"/>
          <p:cNvSpPr>
            <a:spLocks noChangeArrowheads="1"/>
          </p:cNvSpPr>
          <p:nvPr/>
        </p:nvSpPr>
        <p:spPr bwMode="auto">
          <a:xfrm>
            <a:off x="460375" y="355600"/>
            <a:ext cx="8229600" cy="11430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ln>
            <a:miter lim="800000"/>
            <a:headEnd/>
            <a:tailEnd/>
          </a:ln>
        </p:spPr>
        <p:txBody>
          <a:bodyPr/>
          <a:lstStyle/>
          <a:p>
            <a:pPr>
              <a:defRPr/>
            </a:pPr>
            <a:fld id="{45079A81-F53E-4131-91F7-87EF98A7C59A}" type="slidenum">
              <a:rPr lang="en-US"/>
              <a:pPr>
                <a:defRPr/>
              </a:pPr>
              <a:t>17</a:t>
            </a:fld>
            <a:endParaRPr lang="en-US" dirty="0"/>
          </a:p>
        </p:txBody>
      </p:sp>
      <p:sp>
        <p:nvSpPr>
          <p:cNvPr id="31746" name="Text Box 4"/>
          <p:cNvSpPr txBox="1">
            <a:spLocks noChangeArrowheads="1"/>
          </p:cNvSpPr>
          <p:nvPr/>
        </p:nvSpPr>
        <p:spPr bwMode="auto">
          <a:xfrm>
            <a:off x="558800" y="1625600"/>
            <a:ext cx="8126413" cy="4075113"/>
          </a:xfrm>
          <a:prstGeom prst="rect">
            <a:avLst/>
          </a:prstGeom>
          <a:noFill/>
          <a:ln w="9525">
            <a:noFill/>
            <a:miter lim="800000"/>
            <a:headEnd/>
            <a:tailEnd/>
          </a:ln>
        </p:spPr>
        <p:txBody>
          <a:bodyPr>
            <a:spAutoFit/>
          </a:bodyPr>
          <a:lstStyle/>
          <a:p>
            <a:pPr marL="457200" indent="-457200">
              <a:lnSpc>
                <a:spcPct val="80000"/>
              </a:lnSpc>
              <a:spcBef>
                <a:spcPct val="20000"/>
              </a:spcBef>
              <a:buFont typeface="Wingdings" pitchFamily="2" charset="2"/>
              <a:buNone/>
            </a:pPr>
            <a:endParaRPr lang="en-US" sz="2400" b="1" u="sng"/>
          </a:p>
          <a:p>
            <a:pPr marL="457200" indent="-457200">
              <a:lnSpc>
                <a:spcPct val="80000"/>
              </a:lnSpc>
              <a:spcBef>
                <a:spcPct val="20000"/>
              </a:spcBef>
              <a:buFont typeface="Wingdings" pitchFamily="2" charset="2"/>
              <a:buAutoNum type="arabicPeriod" startAt="7"/>
            </a:pPr>
            <a:r>
              <a:rPr lang="en-US" sz="2200" b="1"/>
              <a:t>The “Solutions Campaign”:  </a:t>
            </a:r>
            <a:r>
              <a:rPr lang="en-US" sz="2200" b="1" u="sng"/>
              <a:t>ALL</a:t>
            </a:r>
            <a:r>
              <a:rPr lang="en-US" sz="2200" b="1"/>
              <a:t> </a:t>
            </a:r>
            <a:r>
              <a:rPr lang="en-US" sz="2200" b="1" u="sng"/>
              <a:t>TOGETHER</a:t>
            </a:r>
            <a:endParaRPr lang="en-US" sz="2200"/>
          </a:p>
          <a:p>
            <a:pPr marL="457200" indent="-457200">
              <a:lnSpc>
                <a:spcPct val="80000"/>
              </a:lnSpc>
              <a:spcBef>
                <a:spcPct val="20000"/>
              </a:spcBef>
              <a:buFont typeface="Wingdings" pitchFamily="2" charset="2"/>
              <a:buAutoNum type="arabicPeriod" startAt="7"/>
            </a:pPr>
            <a:endParaRPr lang="en-US" sz="2200">
              <a:latin typeface="Arial Unicode MS" pitchFamily="34" charset="-128"/>
            </a:endParaRPr>
          </a:p>
          <a:p>
            <a:pPr marL="742950" lvl="1" indent="-285750">
              <a:lnSpc>
                <a:spcPct val="80000"/>
              </a:lnSpc>
              <a:spcBef>
                <a:spcPct val="20000"/>
              </a:spcBef>
              <a:buFont typeface="Wingdings" pitchFamily="2" charset="2"/>
              <a:buChar char="u"/>
            </a:pPr>
            <a:r>
              <a:rPr lang="en-US"/>
              <a:t>Integrating law, politics and media to solve clients’ problem(s)</a:t>
            </a:r>
          </a:p>
          <a:p>
            <a:pPr marL="457200" indent="-457200">
              <a:lnSpc>
                <a:spcPct val="80000"/>
              </a:lnSpc>
              <a:spcBef>
                <a:spcPct val="20000"/>
              </a:spcBef>
              <a:buFont typeface="Wingdings" pitchFamily="2" charset="2"/>
              <a:buChar char="u"/>
            </a:pPr>
            <a:endParaRPr lang="en-US" b="1">
              <a:solidFill>
                <a:schemeClr val="accent2"/>
              </a:solidFill>
            </a:endParaRPr>
          </a:p>
          <a:p>
            <a:pPr marL="457200" indent="-457200">
              <a:lnSpc>
                <a:spcPct val="80000"/>
              </a:lnSpc>
              <a:spcBef>
                <a:spcPct val="20000"/>
              </a:spcBef>
              <a:buFont typeface="Wingdings" pitchFamily="2" charset="2"/>
              <a:buChar char="u"/>
            </a:pPr>
            <a:endParaRPr lang="en-US" b="1">
              <a:solidFill>
                <a:schemeClr val="accent2"/>
              </a:solidFill>
            </a:endParaRPr>
          </a:p>
          <a:p>
            <a:pPr marL="457200" indent="-457200"/>
            <a:r>
              <a:rPr lang="en-US" b="1"/>
              <a:t>	“Practicing law, talking to the media, and devising legislative and regulatory strategies are the three disciplines of a crisis management practice.  This is the tripod of skills a lawyer needs to have.  Lawyers must learn how to talk to and work with the media.  The traditional approach of ‘no comment’ is no longer acceptable.”   </a:t>
            </a:r>
          </a:p>
          <a:p>
            <a:pPr marL="457200" indent="-457200"/>
            <a:r>
              <a:rPr lang="en-US" b="1" i="1"/>
              <a:t>	</a:t>
            </a:r>
            <a:r>
              <a:rPr lang="en-US" i="1"/>
              <a:t>- Lanny J. Davis</a:t>
            </a:r>
          </a:p>
          <a:p>
            <a:pPr marL="457200" indent="-457200"/>
            <a:br>
              <a:rPr lang="en-US" b="1"/>
            </a:br>
            <a:endParaRPr lang="en-US" b="1"/>
          </a:p>
        </p:txBody>
      </p:sp>
      <p:sp>
        <p:nvSpPr>
          <p:cNvPr id="31747" name="Text Box 5"/>
          <p:cNvSpPr txBox="1">
            <a:spLocks noChangeArrowheads="1"/>
          </p:cNvSpPr>
          <p:nvPr/>
        </p:nvSpPr>
        <p:spPr bwMode="auto">
          <a:xfrm>
            <a:off x="2209800" y="3051175"/>
            <a:ext cx="4648200"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
        <p:nvSpPr>
          <p:cNvPr id="31748" name="Text Box 6"/>
          <p:cNvSpPr txBox="1">
            <a:spLocks noChangeArrowheads="1"/>
          </p:cNvSpPr>
          <p:nvPr/>
        </p:nvSpPr>
        <p:spPr bwMode="auto">
          <a:xfrm>
            <a:off x="533400" y="3508375"/>
            <a:ext cx="8126413" cy="457200"/>
          </a:xfrm>
          <a:prstGeom prst="rect">
            <a:avLst/>
          </a:prstGeom>
          <a:noFill/>
          <a:ln w="9525">
            <a:noFill/>
            <a:miter lim="800000"/>
            <a:headEnd/>
            <a:tailEnd/>
          </a:ln>
        </p:spPr>
        <p:txBody>
          <a:bodyPr>
            <a:spAutoFit/>
          </a:bodyPr>
          <a:lstStyle/>
          <a:p>
            <a:pPr algn="ctr">
              <a:spcBef>
                <a:spcPct val="50000"/>
              </a:spcBef>
            </a:pPr>
            <a:r>
              <a:rPr lang="en-US" sz="2400">
                <a:latin typeface="Comic Sans MS" pitchFamily="66" charset="0"/>
              </a:rPr>
              <a:t> </a:t>
            </a:r>
            <a:endParaRPr lang="en-US" sz="2600">
              <a:latin typeface="Comic Sans MS" pitchFamily="66" charset="0"/>
            </a:endParaRPr>
          </a:p>
        </p:txBody>
      </p:sp>
      <p:sp>
        <p:nvSpPr>
          <p:cNvPr id="56326" name="Rectangle 9"/>
          <p:cNvSpPr>
            <a:spLocks noChangeArrowheads="1"/>
          </p:cNvSpPr>
          <p:nvPr/>
        </p:nvSpPr>
        <p:spPr bwMode="auto">
          <a:xfrm>
            <a:off x="460375" y="355600"/>
            <a:ext cx="8229600" cy="11430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ln>
            <a:miter lim="800000"/>
            <a:headEnd/>
            <a:tailEnd/>
          </a:ln>
        </p:spPr>
        <p:txBody>
          <a:bodyPr/>
          <a:lstStyle/>
          <a:p>
            <a:pPr>
              <a:defRPr/>
            </a:pPr>
            <a:fld id="{C8CC4C5F-C489-4A0B-893A-4949CB9C8FE0}" type="slidenum">
              <a:rPr lang="en-US"/>
              <a:pPr>
                <a:defRPr/>
              </a:pPr>
              <a:t>18</a:t>
            </a:fld>
            <a:endParaRPr lang="en-US" dirty="0"/>
          </a:p>
        </p:txBody>
      </p:sp>
      <p:sp>
        <p:nvSpPr>
          <p:cNvPr id="32770" name="Rectangle 4"/>
          <p:cNvSpPr>
            <a:spLocks noChangeArrowheads="1"/>
          </p:cNvSpPr>
          <p:nvPr/>
        </p:nvSpPr>
        <p:spPr bwMode="auto">
          <a:xfrm>
            <a:off x="460375" y="355600"/>
            <a:ext cx="8229600" cy="1143000"/>
          </a:xfrm>
          <a:prstGeom prst="rect">
            <a:avLst/>
          </a:prstGeom>
          <a:noFill/>
          <a:ln w="9525">
            <a:noFill/>
            <a:miter lim="800000"/>
            <a:headEnd/>
            <a:tailEnd/>
          </a:ln>
        </p:spPr>
        <p:txBody>
          <a:bodyPr anchor="ctr"/>
          <a:lstStyle/>
          <a:p>
            <a:endParaRPr lang="en-US" sz="2800" b="1">
              <a:solidFill>
                <a:schemeClr val="accent2"/>
              </a:solidFill>
              <a:latin typeface="Calibri" pitchFamily="34" charset="0"/>
            </a:endParaRPr>
          </a:p>
        </p:txBody>
      </p:sp>
      <p:sp>
        <p:nvSpPr>
          <p:cNvPr id="59396" name="Rectangle 10"/>
          <p:cNvSpPr>
            <a:spLocks noChangeArrowheads="1"/>
          </p:cNvSpPr>
          <p:nvPr/>
        </p:nvSpPr>
        <p:spPr bwMode="auto">
          <a:xfrm>
            <a:off x="396875" y="381000"/>
            <a:ext cx="8229600" cy="1794933"/>
          </a:xfrm>
          <a:prstGeom prst="rect">
            <a:avLst/>
          </a:prstGeom>
          <a:noFill/>
          <a:ln w="9525">
            <a:noFill/>
            <a:miter lim="800000"/>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609600" indent="-609600" fontAlgn="auto">
              <a:lnSpc>
                <a:spcPct val="80000"/>
              </a:lnSpc>
              <a:spcBef>
                <a:spcPct val="20000"/>
              </a:spcBef>
              <a:spcAft>
                <a:spcPts val="0"/>
              </a:spcAft>
              <a:buClr>
                <a:schemeClr val="tx1"/>
              </a:buClr>
              <a:defRPr/>
            </a:pPr>
            <a:endParaRPr lang="en-US" sz="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Unicode MS" pitchFamily="-109" charset="0"/>
              <a:cs typeface="+mn-cs"/>
            </a:endParaRPr>
          </a:p>
          <a:p>
            <a:pPr marL="609600" indent="-609600" algn="ctr" fontAlgn="auto">
              <a:lnSpc>
                <a:spcPct val="80000"/>
              </a:lnSpc>
              <a:spcBef>
                <a:spcPct val="20000"/>
              </a:spcBef>
              <a:spcAft>
                <a:spcPts val="0"/>
              </a:spcAft>
              <a:buClr>
                <a:schemeClr val="tx1"/>
              </a:buClr>
              <a:defRPr/>
            </a:pPr>
            <a:r>
              <a:rPr lang="en-US" sz="6600" b="1" u="dbl"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rPr>
              <a:t>Case Study</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rPr>
              <a:t>: </a:t>
            </a:r>
          </a:p>
          <a:p>
            <a:pPr marL="609600" indent="-609600" fontAlgn="auto">
              <a:lnSpc>
                <a:spcPct val="80000"/>
              </a:lnSpc>
              <a:spcBef>
                <a:spcPct val="20000"/>
              </a:spcBef>
              <a:spcAft>
                <a:spcPts val="0"/>
              </a:spcAft>
              <a:buClr>
                <a:schemeClr val="tx1"/>
              </a:buCl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Unicode MS" pitchFamily="-109" charset="0"/>
              <a:cs typeface="+mn-cs"/>
            </a:endParaRPr>
          </a:p>
          <a:p>
            <a:pPr marL="609600" indent="-609600" fontAlgn="auto">
              <a:lnSpc>
                <a:spcPct val="80000"/>
              </a:lnSpc>
              <a:spcBef>
                <a:spcPct val="20000"/>
              </a:spcBef>
              <a:spcAft>
                <a:spcPts val="0"/>
              </a:spcAft>
              <a:buClr>
                <a:schemeClr val="tx1"/>
              </a:buClr>
              <a:defRPr/>
            </a:pPr>
            <a:endParaRPr lang="en-US" sz="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Unicode MS" pitchFamily="-109" charset="0"/>
              <a:cs typeface="+mn-cs"/>
            </a:endParaRPr>
          </a:p>
          <a:p>
            <a:pPr marL="609600" indent="-609600" algn="ctr" fontAlgn="auto">
              <a:lnSpc>
                <a:spcPct val="80000"/>
              </a:lnSpc>
              <a:spcBef>
                <a:spcPct val="20000"/>
              </a:spcBef>
              <a:spcAft>
                <a:spcPts val="0"/>
              </a:spcAft>
              <a:buClr>
                <a:schemeClr val="tx1"/>
              </a:buClr>
              <a:defRPr/>
            </a:pPr>
            <a:endParaRPr lang="en-US" sz="36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a:p>
            <a:pPr marL="609600" indent="-609600" algn="ctr" fontAlgn="auto">
              <a:lnSpc>
                <a:spcPct val="80000"/>
              </a:lnSpc>
              <a:spcBef>
                <a:spcPct val="20000"/>
              </a:spcBef>
              <a:spcAft>
                <a:spcPts val="0"/>
              </a:spcAft>
              <a:buClr>
                <a:schemeClr val="tx1"/>
              </a:buClr>
              <a:defRPr/>
            </a:pP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a:p>
            <a:pPr marL="609600" indent="-609600" algn="ctr" fontAlgn="auto">
              <a:lnSpc>
                <a:spcPct val="80000"/>
              </a:lnSpc>
              <a:spcBef>
                <a:spcPct val="20000"/>
              </a:spcBef>
              <a:spcAft>
                <a:spcPts val="0"/>
              </a:spcAft>
              <a:buClr>
                <a:schemeClr val="tx1"/>
              </a:buClr>
              <a:defRPr/>
            </a:pP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a:p>
            <a:pPr marL="609600" indent="-609600" algn="ctr" fontAlgn="auto">
              <a:lnSpc>
                <a:spcPct val="80000"/>
              </a:lnSpc>
              <a:spcBef>
                <a:spcPct val="20000"/>
              </a:spcBef>
              <a:spcAft>
                <a:spcPts val="0"/>
              </a:spcAft>
              <a:buClr>
                <a:schemeClr val="tx1"/>
              </a:buCl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rPr>
              <a:t>VS.</a:t>
            </a:r>
          </a:p>
          <a:p>
            <a:pPr marL="609600" indent="-609600" algn="ctr" fontAlgn="auto">
              <a:lnSpc>
                <a:spcPct val="80000"/>
              </a:lnSpc>
              <a:spcBef>
                <a:spcPct val="20000"/>
              </a:spcBef>
              <a:spcAft>
                <a:spcPts val="0"/>
              </a:spcAft>
              <a:buClr>
                <a:schemeClr val="tx1"/>
              </a:buClr>
              <a:defRPr/>
            </a:pPr>
            <a:endParaRPr lang="en-US" sz="36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p:txBody>
      </p:sp>
      <p:pic>
        <p:nvPicPr>
          <p:cNvPr id="32772" name="Picture 4" descr="2011_5_4_whole_foods.jpg"/>
          <p:cNvPicPr>
            <a:picLocks noChangeAspect="1"/>
          </p:cNvPicPr>
          <p:nvPr/>
        </p:nvPicPr>
        <p:blipFill>
          <a:blip r:embed="rId2"/>
          <a:srcRect/>
          <a:stretch>
            <a:fillRect/>
          </a:stretch>
        </p:blipFill>
        <p:spPr bwMode="auto">
          <a:xfrm>
            <a:off x="600075" y="2649538"/>
            <a:ext cx="2717800" cy="2717800"/>
          </a:xfrm>
          <a:prstGeom prst="rect">
            <a:avLst/>
          </a:prstGeom>
          <a:noFill/>
          <a:ln w="9525">
            <a:noFill/>
            <a:miter lim="800000"/>
            <a:headEnd/>
            <a:tailEnd/>
          </a:ln>
        </p:spPr>
      </p:pic>
      <p:pic>
        <p:nvPicPr>
          <p:cNvPr id="32773" name="Picture 6" descr="ftc_seal_1.gif"/>
          <p:cNvPicPr>
            <a:picLocks noChangeAspect="1"/>
          </p:cNvPicPr>
          <p:nvPr/>
        </p:nvPicPr>
        <p:blipFill>
          <a:blip r:embed="rId3"/>
          <a:srcRect/>
          <a:stretch>
            <a:fillRect/>
          </a:stretch>
        </p:blipFill>
        <p:spPr bwMode="auto">
          <a:xfrm>
            <a:off x="5499100" y="2693988"/>
            <a:ext cx="2967038" cy="2965450"/>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74638"/>
            <a:ext cx="9144000" cy="957262"/>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rPr>
              <a:t>Background</a:t>
            </a:r>
          </a:p>
        </p:txBody>
      </p:sp>
      <p:sp>
        <p:nvSpPr>
          <p:cNvPr id="33794" name="Rectangle 3"/>
          <p:cNvSpPr>
            <a:spLocks noGrp="1" noChangeArrowheads="1"/>
          </p:cNvSpPr>
          <p:nvPr>
            <p:ph idx="1"/>
          </p:nvPr>
        </p:nvSpPr>
        <p:spPr>
          <a:xfrm>
            <a:off x="482600" y="1231900"/>
            <a:ext cx="8229600" cy="5287963"/>
          </a:xfrm>
        </p:spPr>
        <p:txBody>
          <a:bodyPr/>
          <a:lstStyle/>
          <a:p>
            <a:pPr eaLnBrk="1" hangingPunct="1">
              <a:lnSpc>
                <a:spcPct val="90000"/>
              </a:lnSpc>
              <a:buClr>
                <a:srgbClr val="404040"/>
              </a:buClr>
              <a:tabLst>
                <a:tab pos="2006600" algn="l"/>
              </a:tabLst>
            </a:pPr>
            <a:endParaRPr lang="en-US" sz="1900">
              <a:solidFill>
                <a:srgbClr val="404040"/>
              </a:solidFill>
              <a:latin typeface="Arial" charset="0"/>
            </a:endParaRPr>
          </a:p>
          <a:p>
            <a:pPr eaLnBrk="1" hangingPunct="1">
              <a:lnSpc>
                <a:spcPct val="90000"/>
              </a:lnSpc>
              <a:buFont typeface="Wingdings" pitchFamily="2" charset="2"/>
              <a:buChar char="u"/>
              <a:tabLst>
                <a:tab pos="2006600" algn="l"/>
              </a:tabLst>
            </a:pPr>
            <a:r>
              <a:rPr lang="en-US" sz="1800">
                <a:latin typeface="Arial" charset="0"/>
              </a:rPr>
              <a:t>Whole Foods faced FTC challenge to its already completed year-old acquisition of 100+ Wild Oats Market stores</a:t>
            </a:r>
          </a:p>
          <a:p>
            <a:pPr eaLnBrk="1" hangingPunct="1">
              <a:lnSpc>
                <a:spcPct val="90000"/>
              </a:lnSpc>
              <a:buFont typeface="Wingdings" pitchFamily="2" charset="2"/>
              <a:buChar char="u"/>
              <a:tabLst>
                <a:tab pos="2006600" algn="l"/>
              </a:tabLst>
            </a:pPr>
            <a:endParaRPr lang="en-US" sz="1800">
              <a:latin typeface="Arial" charset="0"/>
            </a:endParaRPr>
          </a:p>
          <a:p>
            <a:pPr eaLnBrk="1" hangingPunct="1">
              <a:lnSpc>
                <a:spcPct val="90000"/>
              </a:lnSpc>
              <a:buFont typeface="Wingdings" pitchFamily="2" charset="2"/>
              <a:buChar char="u"/>
              <a:tabLst>
                <a:tab pos="2006600" algn="l"/>
              </a:tabLst>
            </a:pPr>
            <a:r>
              <a:rPr lang="en-US" sz="1800">
                <a:latin typeface="Arial" charset="0"/>
              </a:rPr>
              <a:t>FTC, in advance of its administrative trial proceeding, declared the merger probably illegal</a:t>
            </a:r>
          </a:p>
          <a:p>
            <a:pPr eaLnBrk="1" hangingPunct="1">
              <a:lnSpc>
                <a:spcPct val="90000"/>
              </a:lnSpc>
              <a:buFont typeface="Wingdings" pitchFamily="2" charset="2"/>
              <a:buChar char="u"/>
              <a:tabLst>
                <a:tab pos="2006600" algn="l"/>
              </a:tabLst>
            </a:pPr>
            <a:endParaRPr lang="en-US" sz="1800">
              <a:latin typeface="Arial" charset="0"/>
            </a:endParaRPr>
          </a:p>
          <a:p>
            <a:pPr eaLnBrk="1" hangingPunct="1">
              <a:lnSpc>
                <a:spcPct val="90000"/>
              </a:lnSpc>
              <a:buFont typeface="Wingdings" pitchFamily="2" charset="2"/>
              <a:buChar char="u"/>
              <a:tabLst>
                <a:tab pos="2006600" algn="l"/>
              </a:tabLst>
            </a:pPr>
            <a:r>
              <a:rPr lang="en-US" sz="1800">
                <a:latin typeface="Arial" charset="0"/>
              </a:rPr>
              <a:t>Situation:  </a:t>
            </a:r>
            <a:r>
              <a:rPr lang="en-US" sz="1800" b="1" u="sng">
                <a:latin typeface="Arial" charset="0"/>
              </a:rPr>
              <a:t>Very Difficult</a:t>
            </a:r>
          </a:p>
          <a:p>
            <a:pPr lvl="2" eaLnBrk="1" hangingPunct="1">
              <a:lnSpc>
                <a:spcPct val="90000"/>
              </a:lnSpc>
              <a:tabLst>
                <a:tab pos="2006600" algn="l"/>
              </a:tabLst>
            </a:pPr>
            <a:endParaRPr lang="en-US" sz="1800">
              <a:latin typeface="Arial" charset="0"/>
            </a:endParaRPr>
          </a:p>
          <a:p>
            <a:pPr lvl="2" eaLnBrk="1" hangingPunct="1">
              <a:lnSpc>
                <a:spcPct val="90000"/>
              </a:lnSpc>
              <a:tabLst>
                <a:tab pos="2006600" algn="l"/>
              </a:tabLst>
            </a:pPr>
            <a:r>
              <a:rPr lang="en-US" sz="1800">
                <a:latin typeface="Arial" charset="0"/>
              </a:rPr>
              <a:t>Tens of millions of dollars of possible legal fees with FTC seemingly predisposed to try to unravel already completed merger</a:t>
            </a:r>
          </a:p>
          <a:p>
            <a:pPr eaLnBrk="1" hangingPunct="1">
              <a:lnSpc>
                <a:spcPct val="90000"/>
              </a:lnSpc>
              <a:buFont typeface="Wingdings" pitchFamily="2" charset="2"/>
              <a:buChar char="u"/>
              <a:tabLst>
                <a:tab pos="2006600" algn="l"/>
              </a:tabLst>
            </a:pPr>
            <a:endParaRPr lang="en-US" sz="1800">
              <a:latin typeface="Arial" charset="0"/>
            </a:endParaRPr>
          </a:p>
          <a:p>
            <a:pPr eaLnBrk="1" hangingPunct="1">
              <a:lnSpc>
                <a:spcPct val="90000"/>
              </a:lnSpc>
              <a:buFont typeface="Wingdings" pitchFamily="2" charset="2"/>
              <a:buChar char="u"/>
              <a:tabLst>
                <a:tab pos="2006600" algn="l"/>
              </a:tabLst>
            </a:pPr>
            <a:r>
              <a:rPr lang="en-US" sz="1800">
                <a:latin typeface="Arial" charset="0"/>
              </a:rPr>
              <a:t>What to do?</a:t>
            </a:r>
          </a:p>
          <a:p>
            <a:pPr lvl="2" eaLnBrk="1" hangingPunct="1">
              <a:lnSpc>
                <a:spcPct val="90000"/>
              </a:lnSpc>
              <a:tabLst>
                <a:tab pos="2006600" algn="l"/>
              </a:tabLst>
            </a:pPr>
            <a:r>
              <a:rPr lang="en-US" sz="1800">
                <a:latin typeface="Arial" charset="0"/>
              </a:rPr>
              <a:t>Litigate! – OR</a:t>
            </a:r>
          </a:p>
          <a:p>
            <a:pPr lvl="2" eaLnBrk="1" hangingPunct="1">
              <a:lnSpc>
                <a:spcPct val="90000"/>
              </a:lnSpc>
              <a:tabLst>
                <a:tab pos="2006600" algn="l"/>
              </a:tabLst>
            </a:pPr>
            <a:r>
              <a:rPr lang="en-US" sz="1800">
                <a:latin typeface="Arial" charset="0"/>
              </a:rPr>
              <a:t>Integrate a legal, media and political strategy to obtain a reasonable settlement</a:t>
            </a:r>
          </a:p>
        </p:txBody>
      </p:sp>
      <p:sp>
        <p:nvSpPr>
          <p:cNvPr id="21506" name="Slide Number Placeholder 5"/>
          <p:cNvSpPr>
            <a:spLocks noGrp="1"/>
          </p:cNvSpPr>
          <p:nvPr>
            <p:ph type="sldNum" sz="quarter" idx="12"/>
          </p:nvPr>
        </p:nvSpPr>
        <p:spPr>
          <a:ln>
            <a:miter lim="800000"/>
            <a:headEnd/>
            <a:tailEnd/>
          </a:ln>
        </p:spPr>
        <p:txBody>
          <a:bodyPr/>
          <a:lstStyle/>
          <a:p>
            <a:pPr>
              <a:defRPr/>
            </a:pPr>
            <a:fld id="{52751D87-1346-4345-B439-6FEC6BE6CA57}" type="slidenum">
              <a:rPr lang="en-US"/>
              <a:pPr>
                <a:defRPr/>
              </a:pPr>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DE8925-3823-4F32-8319-05F5ED9D2092}" type="slidenum">
              <a:rPr lang="en-US"/>
              <a:pPr>
                <a:defRPr/>
              </a:pPr>
              <a:t>2</a:t>
            </a:fld>
            <a:endParaRPr lang="en-US" dirty="0"/>
          </a:p>
        </p:txBody>
      </p:sp>
      <p:sp>
        <p:nvSpPr>
          <p:cNvPr id="3" name="TextBox 2"/>
          <p:cNvSpPr txBox="1"/>
          <p:nvPr/>
        </p:nvSpPr>
        <p:spPr>
          <a:xfrm>
            <a:off x="207372" y="353942"/>
            <a:ext cx="8936628"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u="heavy"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Clients</a:t>
            </a:r>
          </a:p>
        </p:txBody>
      </p:sp>
      <p:pic>
        <p:nvPicPr>
          <p:cNvPr id="16387" name="Picture 7"/>
          <p:cNvPicPr>
            <a:picLocks noChangeAspect="1"/>
          </p:cNvPicPr>
          <p:nvPr/>
        </p:nvPicPr>
        <p:blipFill>
          <a:blip r:embed="rId2"/>
          <a:srcRect/>
          <a:stretch>
            <a:fillRect/>
          </a:stretch>
        </p:blipFill>
        <p:spPr bwMode="auto">
          <a:xfrm>
            <a:off x="25400" y="1036638"/>
            <a:ext cx="2470150" cy="1458912"/>
          </a:xfrm>
          <a:prstGeom prst="rect">
            <a:avLst/>
          </a:prstGeom>
          <a:noFill/>
          <a:ln w="9525">
            <a:noFill/>
            <a:miter lim="800000"/>
            <a:headEnd/>
            <a:tailEnd/>
          </a:ln>
        </p:spPr>
      </p:pic>
      <p:pic>
        <p:nvPicPr>
          <p:cNvPr id="16388" name="Picture 8"/>
          <p:cNvPicPr>
            <a:picLocks noChangeAspect="1"/>
          </p:cNvPicPr>
          <p:nvPr/>
        </p:nvPicPr>
        <p:blipFill>
          <a:blip r:embed="rId3"/>
          <a:srcRect/>
          <a:stretch>
            <a:fillRect/>
          </a:stretch>
        </p:blipFill>
        <p:spPr bwMode="auto">
          <a:xfrm>
            <a:off x="5797550" y="4570413"/>
            <a:ext cx="1614488" cy="1385887"/>
          </a:xfrm>
          <a:prstGeom prst="rect">
            <a:avLst/>
          </a:prstGeom>
          <a:noFill/>
          <a:ln w="9525">
            <a:noFill/>
            <a:miter lim="800000"/>
            <a:headEnd/>
            <a:tailEnd/>
          </a:ln>
        </p:spPr>
      </p:pic>
      <p:pic>
        <p:nvPicPr>
          <p:cNvPr id="16389" name="Picture 9"/>
          <p:cNvPicPr>
            <a:picLocks noChangeAspect="1"/>
          </p:cNvPicPr>
          <p:nvPr/>
        </p:nvPicPr>
        <p:blipFill>
          <a:blip r:embed="rId4"/>
          <a:srcRect/>
          <a:stretch>
            <a:fillRect/>
          </a:stretch>
        </p:blipFill>
        <p:spPr bwMode="auto">
          <a:xfrm>
            <a:off x="0" y="4595813"/>
            <a:ext cx="4852988" cy="1347787"/>
          </a:xfrm>
          <a:prstGeom prst="rect">
            <a:avLst/>
          </a:prstGeom>
          <a:noFill/>
          <a:ln w="9525">
            <a:noFill/>
            <a:miter lim="800000"/>
            <a:headEnd/>
            <a:tailEnd/>
          </a:ln>
        </p:spPr>
      </p:pic>
      <p:pic>
        <p:nvPicPr>
          <p:cNvPr id="16390" name="Picture 10"/>
          <p:cNvPicPr>
            <a:picLocks noChangeAspect="1"/>
          </p:cNvPicPr>
          <p:nvPr/>
        </p:nvPicPr>
        <p:blipFill>
          <a:blip r:embed="rId5"/>
          <a:srcRect/>
          <a:stretch>
            <a:fillRect/>
          </a:stretch>
        </p:blipFill>
        <p:spPr bwMode="auto">
          <a:xfrm>
            <a:off x="4525963" y="4570413"/>
            <a:ext cx="1271587" cy="1271587"/>
          </a:xfrm>
          <a:prstGeom prst="rect">
            <a:avLst/>
          </a:prstGeom>
          <a:noFill/>
          <a:ln w="9525">
            <a:noFill/>
            <a:miter lim="800000"/>
            <a:headEnd/>
            <a:tailEnd/>
          </a:ln>
        </p:spPr>
      </p:pic>
      <p:pic>
        <p:nvPicPr>
          <p:cNvPr id="16391" name="Picture 11"/>
          <p:cNvPicPr>
            <a:picLocks noChangeAspect="1"/>
          </p:cNvPicPr>
          <p:nvPr/>
        </p:nvPicPr>
        <p:blipFill>
          <a:blip r:embed="rId6"/>
          <a:srcRect/>
          <a:stretch>
            <a:fillRect/>
          </a:stretch>
        </p:blipFill>
        <p:spPr bwMode="auto">
          <a:xfrm>
            <a:off x="4225925" y="2498725"/>
            <a:ext cx="2171700" cy="2071688"/>
          </a:xfrm>
          <a:prstGeom prst="rect">
            <a:avLst/>
          </a:prstGeom>
          <a:noFill/>
          <a:ln w="9525">
            <a:noFill/>
            <a:miter lim="800000"/>
            <a:headEnd/>
            <a:tailEnd/>
          </a:ln>
        </p:spPr>
      </p:pic>
      <p:pic>
        <p:nvPicPr>
          <p:cNvPr id="16392" name="Picture 12"/>
          <p:cNvPicPr>
            <a:picLocks noChangeAspect="1"/>
          </p:cNvPicPr>
          <p:nvPr/>
        </p:nvPicPr>
        <p:blipFill>
          <a:blip r:embed="rId7"/>
          <a:srcRect/>
          <a:stretch>
            <a:fillRect/>
          </a:stretch>
        </p:blipFill>
        <p:spPr bwMode="auto">
          <a:xfrm>
            <a:off x="50800" y="2647950"/>
            <a:ext cx="1911350" cy="1965325"/>
          </a:xfrm>
          <a:prstGeom prst="rect">
            <a:avLst/>
          </a:prstGeom>
          <a:noFill/>
          <a:ln w="9525">
            <a:noFill/>
            <a:miter lim="800000"/>
            <a:headEnd/>
            <a:tailEnd/>
          </a:ln>
        </p:spPr>
      </p:pic>
      <p:pic>
        <p:nvPicPr>
          <p:cNvPr id="16393" name="Picture 13"/>
          <p:cNvPicPr>
            <a:picLocks noChangeAspect="1"/>
          </p:cNvPicPr>
          <p:nvPr/>
        </p:nvPicPr>
        <p:blipFill>
          <a:blip r:embed="rId8"/>
          <a:srcRect/>
          <a:stretch>
            <a:fillRect/>
          </a:stretch>
        </p:blipFill>
        <p:spPr bwMode="auto">
          <a:xfrm>
            <a:off x="1971675" y="2493963"/>
            <a:ext cx="2254250" cy="2254250"/>
          </a:xfrm>
          <a:prstGeom prst="rect">
            <a:avLst/>
          </a:prstGeom>
          <a:noFill/>
          <a:ln w="9525">
            <a:noFill/>
            <a:miter lim="800000"/>
            <a:headEnd/>
            <a:tailEnd/>
          </a:ln>
        </p:spPr>
      </p:pic>
      <p:pic>
        <p:nvPicPr>
          <p:cNvPr id="16394" name="Picture 14"/>
          <p:cNvPicPr>
            <a:picLocks noChangeAspect="1"/>
          </p:cNvPicPr>
          <p:nvPr/>
        </p:nvPicPr>
        <p:blipFill>
          <a:blip r:embed="rId9"/>
          <a:srcRect/>
          <a:stretch>
            <a:fillRect/>
          </a:stretch>
        </p:blipFill>
        <p:spPr bwMode="auto">
          <a:xfrm>
            <a:off x="7399338" y="4430713"/>
            <a:ext cx="1787525" cy="1271587"/>
          </a:xfrm>
          <a:prstGeom prst="rect">
            <a:avLst/>
          </a:prstGeom>
          <a:noFill/>
          <a:ln w="9525">
            <a:noFill/>
            <a:miter lim="800000"/>
            <a:headEnd/>
            <a:tailEnd/>
          </a:ln>
        </p:spPr>
      </p:pic>
      <p:pic>
        <p:nvPicPr>
          <p:cNvPr id="16395" name="Picture 15"/>
          <p:cNvPicPr>
            <a:picLocks noChangeAspect="1"/>
          </p:cNvPicPr>
          <p:nvPr/>
        </p:nvPicPr>
        <p:blipFill>
          <a:blip r:embed="rId10"/>
          <a:srcRect/>
          <a:stretch>
            <a:fillRect/>
          </a:stretch>
        </p:blipFill>
        <p:spPr bwMode="auto">
          <a:xfrm>
            <a:off x="4852988" y="5842000"/>
            <a:ext cx="4346575" cy="1028700"/>
          </a:xfrm>
          <a:prstGeom prst="rect">
            <a:avLst/>
          </a:prstGeom>
          <a:noFill/>
          <a:ln w="9525">
            <a:noFill/>
            <a:miter lim="800000"/>
            <a:headEnd/>
            <a:tailEnd/>
          </a:ln>
        </p:spPr>
      </p:pic>
      <p:pic>
        <p:nvPicPr>
          <p:cNvPr id="16396" name="Picture 16"/>
          <p:cNvPicPr>
            <a:picLocks noChangeAspect="1"/>
          </p:cNvPicPr>
          <p:nvPr/>
        </p:nvPicPr>
        <p:blipFill>
          <a:blip r:embed="rId11"/>
          <a:srcRect/>
          <a:stretch>
            <a:fillRect/>
          </a:stretch>
        </p:blipFill>
        <p:spPr bwMode="auto">
          <a:xfrm>
            <a:off x="6397625" y="2603500"/>
            <a:ext cx="2011363" cy="1905000"/>
          </a:xfrm>
          <a:prstGeom prst="rect">
            <a:avLst/>
          </a:prstGeom>
          <a:noFill/>
          <a:ln w="9525">
            <a:noFill/>
            <a:miter lim="800000"/>
            <a:headEnd/>
            <a:tailEnd/>
          </a:ln>
        </p:spPr>
      </p:pic>
      <p:pic>
        <p:nvPicPr>
          <p:cNvPr id="16397" name="Picture 17"/>
          <p:cNvPicPr>
            <a:picLocks noChangeAspect="1"/>
          </p:cNvPicPr>
          <p:nvPr/>
        </p:nvPicPr>
        <p:blipFill>
          <a:blip r:embed="rId12"/>
          <a:srcRect/>
          <a:stretch>
            <a:fillRect/>
          </a:stretch>
        </p:blipFill>
        <p:spPr bwMode="auto">
          <a:xfrm>
            <a:off x="0" y="5943600"/>
            <a:ext cx="4826000" cy="914400"/>
          </a:xfrm>
          <a:prstGeom prst="rect">
            <a:avLst/>
          </a:prstGeom>
          <a:noFill/>
          <a:ln w="9525">
            <a:noFill/>
            <a:miter lim="800000"/>
            <a:headEnd/>
            <a:tailEnd/>
          </a:ln>
        </p:spPr>
      </p:pic>
      <p:pic>
        <p:nvPicPr>
          <p:cNvPr id="16398" name="Picture 18"/>
          <p:cNvPicPr>
            <a:picLocks noChangeAspect="1"/>
          </p:cNvPicPr>
          <p:nvPr/>
        </p:nvPicPr>
        <p:blipFill>
          <a:blip r:embed="rId13"/>
          <a:srcRect/>
          <a:stretch>
            <a:fillRect/>
          </a:stretch>
        </p:blipFill>
        <p:spPr bwMode="auto">
          <a:xfrm>
            <a:off x="2470150" y="1473200"/>
            <a:ext cx="3346450" cy="1008063"/>
          </a:xfrm>
          <a:prstGeom prst="rect">
            <a:avLst/>
          </a:prstGeom>
          <a:noFill/>
          <a:ln w="9525">
            <a:noFill/>
            <a:miter lim="800000"/>
            <a:headEnd/>
            <a:tailEnd/>
          </a:ln>
        </p:spPr>
      </p:pic>
      <p:pic>
        <p:nvPicPr>
          <p:cNvPr id="16399" name="Picture 19"/>
          <p:cNvPicPr>
            <a:picLocks noChangeAspect="1"/>
          </p:cNvPicPr>
          <p:nvPr/>
        </p:nvPicPr>
        <p:blipFill>
          <a:blip r:embed="rId14"/>
          <a:srcRect/>
          <a:stretch>
            <a:fillRect/>
          </a:stretch>
        </p:blipFill>
        <p:spPr bwMode="auto">
          <a:xfrm>
            <a:off x="5797550" y="1473200"/>
            <a:ext cx="3360738" cy="1008063"/>
          </a:xfrm>
          <a:prstGeom prst="rect">
            <a:avLst/>
          </a:prstGeom>
          <a:noFill/>
          <a:ln w="9525">
            <a:noFill/>
            <a:miter lim="800000"/>
            <a:headEnd/>
            <a:tailEnd/>
          </a:ln>
        </p:spPr>
      </p:pic>
      <p:pic>
        <p:nvPicPr>
          <p:cNvPr id="16400" name="Picture 20"/>
          <p:cNvPicPr>
            <a:picLocks noChangeAspect="1"/>
          </p:cNvPicPr>
          <p:nvPr/>
        </p:nvPicPr>
        <p:blipFill>
          <a:blip r:embed="rId15"/>
          <a:srcRect/>
          <a:stretch>
            <a:fillRect/>
          </a:stretch>
        </p:blipFill>
        <p:spPr bwMode="auto">
          <a:xfrm>
            <a:off x="6745288" y="2622550"/>
            <a:ext cx="2184400" cy="379413"/>
          </a:xfrm>
          <a:prstGeom prst="rect">
            <a:avLst/>
          </a:prstGeom>
          <a:noFill/>
          <a:ln w="9525">
            <a:noFill/>
            <a:miter lim="800000"/>
            <a:headEnd/>
            <a:tailEnd/>
          </a:ln>
        </p:spPr>
      </p:pic>
      <p:sp>
        <p:nvSpPr>
          <p:cNvPr id="22" name="Rectangle 21"/>
          <p:cNvSpPr/>
          <p:nvPr/>
        </p:nvSpPr>
        <p:spPr>
          <a:xfrm>
            <a:off x="3454400" y="1062038"/>
            <a:ext cx="2343150" cy="4111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ln>
            <a:miter lim="800000"/>
            <a:headEnd/>
            <a:tailEnd/>
          </a:ln>
        </p:spPr>
        <p:txBody>
          <a:bodyPr/>
          <a:lstStyle/>
          <a:p>
            <a:pPr>
              <a:defRPr/>
            </a:pPr>
            <a:fld id="{00A3FE5C-2E85-4EE7-9026-35CC10B42655}" type="slidenum">
              <a:rPr lang="en-US"/>
              <a:pPr>
                <a:defRPr/>
              </a:pPr>
              <a:t>20</a:t>
            </a:fld>
            <a:endParaRPr lang="en-US" dirty="0"/>
          </a:p>
        </p:txBody>
      </p:sp>
      <p:sp>
        <p:nvSpPr>
          <p:cNvPr id="34818" name="Rectangle 2"/>
          <p:cNvSpPr>
            <a:spLocks noChangeArrowheads="1"/>
          </p:cNvSpPr>
          <p:nvPr/>
        </p:nvSpPr>
        <p:spPr bwMode="auto">
          <a:xfrm>
            <a:off x="635000" y="1541463"/>
            <a:ext cx="7899400" cy="2632075"/>
          </a:xfrm>
          <a:prstGeom prst="rect">
            <a:avLst/>
          </a:prstGeom>
          <a:noFill/>
          <a:ln w="9525">
            <a:noFill/>
            <a:miter lim="800000"/>
            <a:headEnd/>
            <a:tailEnd/>
          </a:ln>
        </p:spPr>
        <p:txBody>
          <a:bodyPr>
            <a:spAutoFit/>
          </a:bodyPr>
          <a:lstStyle/>
          <a:p>
            <a:pPr marL="914400" lvl="1" indent="-457200">
              <a:buFont typeface="Wingdings" pitchFamily="2" charset="2"/>
              <a:buChar char="u"/>
            </a:pPr>
            <a:r>
              <a:rPr lang="en-US"/>
              <a:t>Challenge FTC case against Whole Foods on constitutional grounds</a:t>
            </a:r>
          </a:p>
          <a:p>
            <a:pPr marL="914400" lvl="1" indent="-457200">
              <a:buFont typeface="Wingdings" pitchFamily="2" charset="2"/>
              <a:buChar char="u"/>
            </a:pPr>
            <a:endParaRPr lang="en-US"/>
          </a:p>
          <a:p>
            <a:pPr marL="914400" lvl="1" indent="-457200"/>
            <a:r>
              <a:rPr lang="en-US"/>
              <a:t>	1. Due Process Clause:  pre-disposition of illegality by FTC</a:t>
            </a:r>
          </a:p>
          <a:p>
            <a:pPr marL="914400" lvl="1" indent="-457200">
              <a:buFont typeface="Wingdings" pitchFamily="2" charset="2"/>
              <a:buChar char="u"/>
            </a:pPr>
            <a:endParaRPr lang="en-US"/>
          </a:p>
          <a:p>
            <a:pPr marL="914400" lvl="1" indent="-457200"/>
            <a:r>
              <a:rPr lang="en-US"/>
              <a:t>	2. Equal Protection Clause: Dual standard of justice between DOJ </a:t>
            </a:r>
          </a:p>
          <a:p>
            <a:pPr marL="914400" lvl="1" indent="-457200"/>
            <a:r>
              <a:rPr lang="en-US"/>
              <a:t>	    and FTC</a:t>
            </a:r>
          </a:p>
          <a:p>
            <a:pPr marL="1828800" lvl="3" indent="-457200"/>
            <a:endParaRPr lang="en-US"/>
          </a:p>
          <a:p>
            <a:pPr marL="1371600" lvl="2" indent="-457200">
              <a:spcBef>
                <a:spcPct val="25000"/>
              </a:spcBef>
              <a:spcAft>
                <a:spcPct val="25000"/>
              </a:spcAft>
              <a:buClr>
                <a:srgbClr val="B50C00"/>
              </a:buClr>
              <a:buFontTx/>
              <a:buChar char="•"/>
            </a:pPr>
            <a:endParaRPr lang="en-US">
              <a:solidFill>
                <a:srgbClr val="3B3B3B"/>
              </a:solidFill>
              <a:latin typeface="Calibri" pitchFamily="34" charset="0"/>
            </a:endParaRPr>
          </a:p>
        </p:txBody>
      </p:sp>
      <p:sp>
        <p:nvSpPr>
          <p:cNvPr id="61444" name="Rectangle 3"/>
          <p:cNvSpPr>
            <a:spLocks noChangeArrowheads="1"/>
          </p:cNvSpPr>
          <p:nvPr/>
        </p:nvSpPr>
        <p:spPr bwMode="auto">
          <a:xfrm>
            <a:off x="779463" y="512761"/>
            <a:ext cx="7716837" cy="644525"/>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Litigation Strategy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ln>
            <a:miter lim="800000"/>
            <a:headEnd/>
            <a:tailEnd/>
          </a:ln>
        </p:spPr>
        <p:txBody>
          <a:bodyPr/>
          <a:lstStyle/>
          <a:p>
            <a:pPr>
              <a:defRPr/>
            </a:pPr>
            <a:fld id="{12358B81-6FAB-49EA-A4F9-13DB60679AAF}" type="slidenum">
              <a:rPr lang="en-US"/>
              <a:pPr>
                <a:defRPr/>
              </a:pPr>
              <a:t>21</a:t>
            </a:fld>
            <a:endParaRPr lang="en-US" dirty="0"/>
          </a:p>
        </p:txBody>
      </p:sp>
      <p:sp>
        <p:nvSpPr>
          <p:cNvPr id="35842" name="Rectangle 4"/>
          <p:cNvSpPr>
            <a:spLocks noChangeArrowheads="1"/>
          </p:cNvSpPr>
          <p:nvPr/>
        </p:nvSpPr>
        <p:spPr bwMode="auto">
          <a:xfrm>
            <a:off x="660400" y="1387475"/>
            <a:ext cx="7899400" cy="4211638"/>
          </a:xfrm>
          <a:prstGeom prst="rect">
            <a:avLst/>
          </a:prstGeom>
          <a:noFill/>
          <a:ln w="9525">
            <a:noFill/>
            <a:miter lim="800000"/>
            <a:headEnd/>
            <a:tailEnd/>
          </a:ln>
        </p:spPr>
        <p:txBody>
          <a:bodyPr>
            <a:spAutoFit/>
          </a:bodyPr>
          <a:lstStyle/>
          <a:p>
            <a:pPr marL="914400" lvl="1" indent="-457200">
              <a:buFont typeface="Wingdings" pitchFamily="2" charset="2"/>
              <a:buChar char="u"/>
            </a:pPr>
            <a:r>
              <a:rPr lang="en-US" u="sng"/>
              <a:t>Pro-active Media Approach</a:t>
            </a:r>
            <a:r>
              <a:rPr lang="en-US"/>
              <a:t>:  invited media coverage of the </a:t>
            </a:r>
          </a:p>
          <a:p>
            <a:pPr marL="914400" lvl="1" indent="-457200">
              <a:buFont typeface="Wingdings" pitchFamily="2" charset="2"/>
              <a:buNone/>
            </a:pPr>
            <a:r>
              <a:rPr lang="en-US"/>
              <a:t>	issues, offered critique of FTC’s violation of due process through pre-disposition, case and violation of equal protection because of dual standard between FTC and DOJ to challenge mergers.</a:t>
            </a:r>
          </a:p>
          <a:p>
            <a:pPr marL="914400" lvl="1" indent="-457200">
              <a:buFont typeface="Wingdings" pitchFamily="2" charset="2"/>
              <a:buNone/>
            </a:pPr>
            <a:endParaRPr lang="en-US" u="sng"/>
          </a:p>
          <a:p>
            <a:pPr marL="914400" lvl="1" indent="-457200">
              <a:buFont typeface="Wingdings" pitchFamily="2" charset="2"/>
              <a:buChar char="u"/>
            </a:pPr>
            <a:r>
              <a:rPr lang="en-US" u="sng"/>
              <a:t>National Press Conference on Capitol Hill</a:t>
            </a:r>
            <a:r>
              <a:rPr lang="en-US"/>
              <a:t>:  to announce Whole Foods’ “Day in Washington” with constituent presence from Whole Foods stores all over the country</a:t>
            </a:r>
          </a:p>
          <a:p>
            <a:pPr marL="914400" lvl="1" indent="-457200">
              <a:buFont typeface="Wingdings" pitchFamily="2" charset="2"/>
              <a:buChar char="u"/>
            </a:pPr>
            <a:endParaRPr lang="en-US" u="sng"/>
          </a:p>
          <a:p>
            <a:pPr marL="914400" lvl="1" indent="-457200">
              <a:buFont typeface="Wingdings" pitchFamily="2" charset="2"/>
              <a:buChar char="u"/>
            </a:pPr>
            <a:r>
              <a:rPr lang="en-US" u="sng"/>
              <a:t>Facts Showing Benefits of Merger</a:t>
            </a:r>
            <a:r>
              <a:rPr lang="en-US"/>
              <a:t>:  Prices down, jobs created, still plenty of competition with other supermarkets (such as Safeway)</a:t>
            </a:r>
          </a:p>
          <a:p>
            <a:pPr marL="914400" lvl="1" indent="-457200">
              <a:buFont typeface="Wingdings" pitchFamily="2" charset="2"/>
              <a:buChar char="u"/>
            </a:pPr>
            <a:endParaRPr lang="en-US" u="sng"/>
          </a:p>
          <a:p>
            <a:pPr marL="914400" lvl="1" indent="-457200">
              <a:buFont typeface="Wingdings" pitchFamily="2" charset="2"/>
              <a:buChar char="u"/>
            </a:pPr>
            <a:r>
              <a:rPr lang="en-US" u="sng"/>
              <a:t>Rapid Response</a:t>
            </a:r>
            <a:r>
              <a:rPr lang="en-US"/>
              <a:t>:  Developed relationships with list of 30-40 key reporters to ensure that no story would be written on this issue without the opportunity for Whole Foods to comment</a:t>
            </a:r>
          </a:p>
        </p:txBody>
      </p:sp>
      <p:sp>
        <p:nvSpPr>
          <p:cNvPr id="62468" name="Rectangle 5"/>
          <p:cNvSpPr>
            <a:spLocks noChangeArrowheads="1"/>
          </p:cNvSpPr>
          <p:nvPr/>
        </p:nvSpPr>
        <p:spPr bwMode="auto">
          <a:xfrm>
            <a:off x="728663" y="609600"/>
            <a:ext cx="7716837" cy="685800"/>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Media Strategy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ln>
            <a:miter lim="800000"/>
            <a:headEnd/>
            <a:tailEnd/>
          </a:ln>
        </p:spPr>
        <p:txBody>
          <a:bodyPr/>
          <a:lstStyle/>
          <a:p>
            <a:pPr>
              <a:defRPr/>
            </a:pPr>
            <a:fld id="{F33E20AB-DF46-4E9C-B048-2BB4BC65F0AD}" type="slidenum">
              <a:rPr lang="en-US"/>
              <a:pPr>
                <a:defRPr/>
              </a:pPr>
              <a:t>22</a:t>
            </a:fld>
            <a:endParaRPr lang="en-US" dirty="0"/>
          </a:p>
        </p:txBody>
      </p:sp>
      <p:grpSp>
        <p:nvGrpSpPr>
          <p:cNvPr id="36866" name="Group 4"/>
          <p:cNvGrpSpPr>
            <a:grpSpLocks/>
          </p:cNvGrpSpPr>
          <p:nvPr/>
        </p:nvGrpSpPr>
        <p:grpSpPr bwMode="auto">
          <a:xfrm>
            <a:off x="144463" y="908050"/>
            <a:ext cx="9050337" cy="5949950"/>
            <a:chOff x="729" y="1037"/>
            <a:chExt cx="4416" cy="2472"/>
          </a:xfrm>
        </p:grpSpPr>
        <p:pic>
          <p:nvPicPr>
            <p:cNvPr id="36869" name="Picture 5"/>
            <p:cNvPicPr>
              <a:picLocks noChangeAspect="1" noChangeArrowheads="1"/>
            </p:cNvPicPr>
            <p:nvPr/>
          </p:nvPicPr>
          <p:blipFill>
            <a:blip r:embed="rId2"/>
            <a:srcRect/>
            <a:stretch>
              <a:fillRect/>
            </a:stretch>
          </p:blipFill>
          <p:spPr bwMode="auto">
            <a:xfrm>
              <a:off x="729" y="1037"/>
              <a:ext cx="4302" cy="2352"/>
            </a:xfrm>
            <a:prstGeom prst="rect">
              <a:avLst/>
            </a:prstGeom>
            <a:noFill/>
            <a:ln w="9525">
              <a:noFill/>
              <a:miter lim="800000"/>
              <a:headEnd/>
              <a:tailEnd/>
            </a:ln>
          </p:spPr>
        </p:pic>
        <p:pic>
          <p:nvPicPr>
            <p:cNvPr id="36870" name="Picture 6"/>
            <p:cNvPicPr>
              <a:picLocks noChangeAspect="1" noChangeArrowheads="1"/>
            </p:cNvPicPr>
            <p:nvPr/>
          </p:nvPicPr>
          <p:blipFill>
            <a:blip r:embed="rId3"/>
            <a:srcRect/>
            <a:stretch>
              <a:fillRect/>
            </a:stretch>
          </p:blipFill>
          <p:spPr bwMode="auto">
            <a:xfrm>
              <a:off x="3552" y="2304"/>
              <a:ext cx="1593" cy="1205"/>
            </a:xfrm>
            <a:prstGeom prst="rect">
              <a:avLst/>
            </a:prstGeom>
            <a:noFill/>
            <a:ln w="9525">
              <a:noFill/>
              <a:miter lim="800000"/>
              <a:headEnd/>
              <a:tailEnd/>
            </a:ln>
          </p:spPr>
        </p:pic>
      </p:grpSp>
      <p:pic>
        <p:nvPicPr>
          <p:cNvPr id="36867" name="Picture 7"/>
          <p:cNvPicPr>
            <a:picLocks noChangeAspect="1" noChangeArrowheads="1"/>
          </p:cNvPicPr>
          <p:nvPr/>
        </p:nvPicPr>
        <p:blipFill>
          <a:blip r:embed="rId4"/>
          <a:srcRect/>
          <a:stretch>
            <a:fillRect/>
          </a:stretch>
        </p:blipFill>
        <p:spPr bwMode="auto">
          <a:xfrm>
            <a:off x="2803525" y="1651000"/>
            <a:ext cx="2490788" cy="609600"/>
          </a:xfrm>
          <a:prstGeom prst="rect">
            <a:avLst/>
          </a:prstGeom>
          <a:noFill/>
          <a:ln w="9525">
            <a:noFill/>
            <a:miter lim="800000"/>
            <a:headEnd/>
            <a:tailEnd/>
          </a:ln>
        </p:spPr>
      </p:pic>
      <p:sp>
        <p:nvSpPr>
          <p:cNvPr id="62469" name="Rectangle 8"/>
          <p:cNvSpPr>
            <a:spLocks noChangeArrowheads="1"/>
          </p:cNvSpPr>
          <p:nvPr/>
        </p:nvSpPr>
        <p:spPr bwMode="auto">
          <a:xfrm>
            <a:off x="0" y="0"/>
            <a:ext cx="9144000" cy="914400"/>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Headline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8256"/>
            <a:ext cx="9144000" cy="896143"/>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rPr>
              <a:t>Headline</a:t>
            </a:r>
          </a:p>
        </p:txBody>
      </p:sp>
      <p:sp>
        <p:nvSpPr>
          <p:cNvPr id="25602" name="Slide Number Placeholder 5"/>
          <p:cNvSpPr>
            <a:spLocks noGrp="1"/>
          </p:cNvSpPr>
          <p:nvPr>
            <p:ph type="sldNum" sz="quarter" idx="12"/>
          </p:nvPr>
        </p:nvSpPr>
        <p:spPr>
          <a:ln>
            <a:miter lim="800000"/>
            <a:headEnd/>
            <a:tailEnd/>
          </a:ln>
        </p:spPr>
        <p:txBody>
          <a:bodyPr/>
          <a:lstStyle/>
          <a:p>
            <a:pPr>
              <a:defRPr/>
            </a:pPr>
            <a:fld id="{4B4E8DAA-A12A-481D-95E6-2B78C5E57C94}" type="slidenum">
              <a:rPr lang="en-US"/>
              <a:pPr>
                <a:defRPr/>
              </a:pPr>
              <a:t>23</a:t>
            </a:fld>
            <a:endParaRPr lang="en-US" dirty="0"/>
          </a:p>
        </p:txBody>
      </p:sp>
      <p:pic>
        <p:nvPicPr>
          <p:cNvPr id="37891" name="Picture 8"/>
          <p:cNvPicPr>
            <a:picLocks noChangeAspect="1" noChangeArrowheads="1"/>
          </p:cNvPicPr>
          <p:nvPr/>
        </p:nvPicPr>
        <p:blipFill>
          <a:blip r:embed="rId2"/>
          <a:srcRect/>
          <a:stretch>
            <a:fillRect/>
          </a:stretch>
        </p:blipFill>
        <p:spPr bwMode="auto">
          <a:xfrm>
            <a:off x="76200" y="912813"/>
            <a:ext cx="9144000" cy="5843587"/>
          </a:xfrm>
          <a:prstGeom prst="rect">
            <a:avLst/>
          </a:prstGeom>
          <a:noFill/>
          <a:ln w="9525">
            <a:noFill/>
            <a:miter lim="800000"/>
            <a:headEnd/>
            <a:tailEnd/>
          </a:ln>
        </p:spPr>
      </p:pic>
      <p:pic>
        <p:nvPicPr>
          <p:cNvPr id="37892" name="Picture 9"/>
          <p:cNvPicPr>
            <a:picLocks noChangeAspect="1" noChangeArrowheads="1"/>
          </p:cNvPicPr>
          <p:nvPr/>
        </p:nvPicPr>
        <p:blipFill>
          <a:blip r:embed="rId3"/>
          <a:srcRect/>
          <a:stretch>
            <a:fillRect/>
          </a:stretch>
        </p:blipFill>
        <p:spPr bwMode="auto">
          <a:xfrm>
            <a:off x="2497138" y="736600"/>
            <a:ext cx="4056062" cy="78740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876300"/>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109" charset="0"/>
              </a:rPr>
              <a:t>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rPr>
              <a:t>Headline</a:t>
            </a:r>
          </a:p>
        </p:txBody>
      </p:sp>
      <p:sp>
        <p:nvSpPr>
          <p:cNvPr id="26626" name="Slide Number Placeholder 5"/>
          <p:cNvSpPr>
            <a:spLocks noGrp="1"/>
          </p:cNvSpPr>
          <p:nvPr>
            <p:ph type="sldNum" sz="quarter" idx="12"/>
          </p:nvPr>
        </p:nvSpPr>
        <p:spPr>
          <a:ln>
            <a:miter lim="800000"/>
            <a:headEnd/>
            <a:tailEnd/>
          </a:ln>
        </p:spPr>
        <p:txBody>
          <a:bodyPr/>
          <a:lstStyle/>
          <a:p>
            <a:pPr>
              <a:defRPr/>
            </a:pPr>
            <a:fld id="{78BCA1BB-A491-4BE9-84C1-87042E255E40}" type="slidenum">
              <a:rPr lang="en-US"/>
              <a:pPr>
                <a:defRPr/>
              </a:pPr>
              <a:t>24</a:t>
            </a:fld>
            <a:endParaRPr lang="en-US" dirty="0"/>
          </a:p>
        </p:txBody>
      </p:sp>
      <p:pic>
        <p:nvPicPr>
          <p:cNvPr id="38915" name="Picture 4"/>
          <p:cNvPicPr>
            <a:picLocks noChangeAspect="1" noChangeArrowheads="1"/>
          </p:cNvPicPr>
          <p:nvPr/>
        </p:nvPicPr>
        <p:blipFill>
          <a:blip r:embed="rId2"/>
          <a:srcRect/>
          <a:stretch>
            <a:fillRect/>
          </a:stretch>
        </p:blipFill>
        <p:spPr bwMode="auto">
          <a:xfrm>
            <a:off x="474663" y="876300"/>
            <a:ext cx="4008437" cy="896938"/>
          </a:xfrm>
          <a:prstGeom prst="rect">
            <a:avLst/>
          </a:prstGeom>
          <a:noFill/>
          <a:ln w="9525">
            <a:noFill/>
            <a:miter lim="800000"/>
            <a:headEnd/>
            <a:tailEnd/>
          </a:ln>
        </p:spPr>
      </p:pic>
      <p:pic>
        <p:nvPicPr>
          <p:cNvPr id="38916" name="Picture 5"/>
          <p:cNvPicPr>
            <a:picLocks noChangeAspect="1" noChangeArrowheads="1"/>
          </p:cNvPicPr>
          <p:nvPr/>
        </p:nvPicPr>
        <p:blipFill>
          <a:blip r:embed="rId3"/>
          <a:srcRect b="36469"/>
          <a:stretch>
            <a:fillRect/>
          </a:stretch>
        </p:blipFill>
        <p:spPr bwMode="auto">
          <a:xfrm>
            <a:off x="0" y="1773238"/>
            <a:ext cx="9144000" cy="5084762"/>
          </a:xfrm>
          <a:prstGeom prst="rect">
            <a:avLst/>
          </a:prstGeom>
          <a:noFill/>
          <a:ln w="9525">
            <a:noFill/>
            <a:miter lim="800000"/>
            <a:headEnd/>
            <a:tailEnd/>
          </a:ln>
        </p:spPr>
      </p:pic>
      <p:pic>
        <p:nvPicPr>
          <p:cNvPr id="38917" name="Picture 6"/>
          <p:cNvPicPr>
            <a:picLocks noChangeAspect="1" noChangeArrowheads="1"/>
          </p:cNvPicPr>
          <p:nvPr/>
        </p:nvPicPr>
        <p:blipFill>
          <a:blip r:embed="rId4"/>
          <a:srcRect/>
          <a:stretch>
            <a:fillRect/>
          </a:stretch>
        </p:blipFill>
        <p:spPr bwMode="auto">
          <a:xfrm>
            <a:off x="4483100" y="876300"/>
            <a:ext cx="3584575" cy="971550"/>
          </a:xfrm>
          <a:prstGeom prst="rect">
            <a:avLst/>
          </a:prstGeom>
          <a:noFill/>
          <a:ln w="9525">
            <a:noFill/>
            <a:miter lim="800000"/>
            <a:headEnd/>
            <a:tailEnd/>
          </a:ln>
        </p:spPr>
      </p:pic>
      <p:sp>
        <p:nvSpPr>
          <p:cNvPr id="38918" name="Rectangle 7"/>
          <p:cNvSpPr>
            <a:spLocks noChangeArrowheads="1"/>
          </p:cNvSpPr>
          <p:nvPr/>
        </p:nvSpPr>
        <p:spPr bwMode="auto">
          <a:xfrm>
            <a:off x="817563" y="876300"/>
            <a:ext cx="7716837" cy="685800"/>
          </a:xfrm>
          <a:prstGeom prst="rect">
            <a:avLst/>
          </a:prstGeom>
          <a:noFill/>
          <a:ln w="9525">
            <a:noFill/>
            <a:miter lim="800000"/>
            <a:headEnd/>
            <a:tailEnd/>
          </a:ln>
        </p:spPr>
        <p:txBody>
          <a:bodyPr lIns="0" tIns="0" rIns="0" bIns="0" anchor="ctr"/>
          <a:lstStyle/>
          <a:p>
            <a:pPr algn="ctr"/>
            <a:endParaRPr lang="en-US" sz="4400">
              <a:solidFill>
                <a:schemeClr val="tx2"/>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ln>
            <a:miter lim="800000"/>
            <a:headEnd/>
            <a:tailEnd/>
          </a:ln>
        </p:spPr>
        <p:txBody>
          <a:bodyPr/>
          <a:lstStyle/>
          <a:p>
            <a:pPr>
              <a:defRPr/>
            </a:pPr>
            <a:fld id="{3FDA9237-7CB5-402A-B492-E1395A33823B}" type="slidenum">
              <a:rPr lang="en-US"/>
              <a:pPr>
                <a:defRPr/>
              </a:pPr>
              <a:t>25</a:t>
            </a:fld>
            <a:endParaRPr lang="en-US" dirty="0"/>
          </a:p>
        </p:txBody>
      </p:sp>
      <p:sp>
        <p:nvSpPr>
          <p:cNvPr id="65539" name="Rectangle 4"/>
          <p:cNvSpPr>
            <a:spLocks noChangeArrowheads="1"/>
          </p:cNvSpPr>
          <p:nvPr/>
        </p:nvSpPr>
        <p:spPr bwMode="auto">
          <a:xfrm>
            <a:off x="1" y="0"/>
            <a:ext cx="9144000" cy="965200"/>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Political Strategy</a:t>
            </a:r>
          </a:p>
        </p:txBody>
      </p:sp>
      <p:sp>
        <p:nvSpPr>
          <p:cNvPr id="39939" name="Rectangle 5"/>
          <p:cNvSpPr>
            <a:spLocks noChangeArrowheads="1"/>
          </p:cNvSpPr>
          <p:nvPr/>
        </p:nvSpPr>
        <p:spPr bwMode="auto">
          <a:xfrm>
            <a:off x="152400" y="965200"/>
            <a:ext cx="8477250" cy="5756275"/>
          </a:xfrm>
          <a:prstGeom prst="rect">
            <a:avLst/>
          </a:prstGeom>
          <a:noFill/>
          <a:ln w="9525">
            <a:noFill/>
            <a:miter lim="800000"/>
            <a:headEnd/>
            <a:tailEnd/>
          </a:ln>
        </p:spPr>
        <p:txBody>
          <a:bodyPr lIns="0" tIns="0" rIns="0" bIns="0"/>
          <a:lstStyle/>
          <a:p>
            <a:pPr marL="342900" indent="-342900">
              <a:lnSpc>
                <a:spcPct val="90000"/>
              </a:lnSpc>
              <a:spcBef>
                <a:spcPct val="20000"/>
              </a:spcBef>
              <a:buFontTx/>
              <a:buChar char="•"/>
            </a:pPr>
            <a:endParaRPr lang="en-US"/>
          </a:p>
          <a:p>
            <a:pPr marL="800100" lvl="1" indent="-342900">
              <a:lnSpc>
                <a:spcPct val="90000"/>
              </a:lnSpc>
              <a:spcBef>
                <a:spcPct val="20000"/>
              </a:spcBef>
              <a:buFont typeface="Wingdings" pitchFamily="2" charset="2"/>
              <a:buChar char="u"/>
            </a:pPr>
            <a:r>
              <a:rPr lang="en-US"/>
              <a:t>Whole Foods Team Members across the country contacted their Senators and Representatives to request meetings</a:t>
            </a:r>
          </a:p>
          <a:p>
            <a:pPr marL="342900" indent="-342900">
              <a:lnSpc>
                <a:spcPct val="90000"/>
              </a:lnSpc>
              <a:spcBef>
                <a:spcPct val="20000"/>
              </a:spcBef>
              <a:buFont typeface="Wingdings" pitchFamily="2" charset="2"/>
              <a:buChar char="u"/>
            </a:pPr>
            <a:endParaRPr lang="en-US"/>
          </a:p>
          <a:p>
            <a:pPr marL="800100" lvl="1" indent="-342900">
              <a:lnSpc>
                <a:spcPct val="90000"/>
              </a:lnSpc>
              <a:spcBef>
                <a:spcPct val="20000"/>
              </a:spcBef>
              <a:buFont typeface="Wingdings" pitchFamily="2" charset="2"/>
              <a:buChar char="u"/>
            </a:pPr>
            <a:r>
              <a:rPr lang="en-US"/>
              <a:t>Organized and executed a Whole Foods Day in Washington, including dozens of meetings in House and Senate</a:t>
            </a:r>
          </a:p>
          <a:p>
            <a:pPr marL="342900" indent="-342900">
              <a:lnSpc>
                <a:spcPct val="90000"/>
              </a:lnSpc>
              <a:spcBef>
                <a:spcPct val="20000"/>
              </a:spcBef>
              <a:buFont typeface="Wingdings" pitchFamily="2" charset="2"/>
              <a:buChar char="u"/>
            </a:pPr>
            <a:endParaRPr lang="en-US"/>
          </a:p>
          <a:p>
            <a:pPr marL="800100" lvl="1" indent="-342900">
              <a:lnSpc>
                <a:spcPct val="90000"/>
              </a:lnSpc>
              <a:spcBef>
                <a:spcPct val="20000"/>
              </a:spcBef>
              <a:buFont typeface="Wingdings" pitchFamily="2" charset="2"/>
              <a:buChar char="u"/>
            </a:pPr>
            <a:r>
              <a:rPr lang="en-US" b="1" i="1"/>
              <a:t>Objective:  </a:t>
            </a:r>
            <a:r>
              <a:rPr lang="en-US"/>
              <a:t>letters from Congressional members to the FTC on </a:t>
            </a:r>
            <a:r>
              <a:rPr lang="en-US" u="sng"/>
              <a:t>process</a:t>
            </a:r>
            <a:r>
              <a:rPr lang="en-US"/>
              <a:t> </a:t>
            </a:r>
            <a:r>
              <a:rPr lang="en-US" u="sng"/>
              <a:t>issues</a:t>
            </a:r>
            <a:r>
              <a:rPr lang="en-US"/>
              <a:t> only (</a:t>
            </a:r>
            <a:r>
              <a:rPr lang="en-US" u="sng"/>
              <a:t>not</a:t>
            </a:r>
            <a:r>
              <a:rPr lang="en-US"/>
              <a:t> on merits of antitrust cases) — expressing concerns about the fundamental unfairness permitted by the dual system of justice between the FTC and DOJ</a:t>
            </a:r>
          </a:p>
          <a:p>
            <a:pPr marL="342900" indent="-342900">
              <a:lnSpc>
                <a:spcPct val="90000"/>
              </a:lnSpc>
              <a:spcBef>
                <a:spcPct val="20000"/>
              </a:spcBef>
              <a:buFont typeface="Wingdings" pitchFamily="2" charset="2"/>
              <a:buChar char="u"/>
            </a:pPr>
            <a:endParaRPr lang="en-US"/>
          </a:p>
          <a:p>
            <a:pPr marL="800100" lvl="1" indent="-342900">
              <a:lnSpc>
                <a:spcPct val="90000"/>
              </a:lnSpc>
              <a:spcBef>
                <a:spcPct val="20000"/>
              </a:spcBef>
              <a:buFont typeface="Wingdings" pitchFamily="2" charset="2"/>
              <a:buChar char="u"/>
            </a:pPr>
            <a:r>
              <a:rPr lang="en-US" b="1" i="1"/>
              <a:t>Objective:  </a:t>
            </a:r>
            <a:r>
              <a:rPr lang="en-US"/>
              <a:t>interest in holding hearings to investigate whether legislative initiative is necessary to implement suggestions of Antitrust Modernization Commission to eliminate dual systems to review mergers between FTC and DOJ</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p:cNvPicPr>
            <a:picLocks noGrp="1" noChangeAspect="1" noChangeArrowheads="1"/>
          </p:cNvPicPr>
          <p:nvPr>
            <p:ph idx="1"/>
          </p:nvPr>
        </p:nvPicPr>
        <p:blipFill>
          <a:blip r:embed="rId2"/>
          <a:srcRect t="3162" b="1976"/>
          <a:stretch>
            <a:fillRect/>
          </a:stretch>
        </p:blipFill>
        <p:spPr>
          <a:xfrm>
            <a:off x="76200" y="0"/>
            <a:ext cx="9144000" cy="5203825"/>
          </a:xfrm>
        </p:spPr>
      </p:pic>
      <p:sp>
        <p:nvSpPr>
          <p:cNvPr id="28674" name="Slide Number Placeholder 5"/>
          <p:cNvSpPr>
            <a:spLocks noGrp="1"/>
          </p:cNvSpPr>
          <p:nvPr>
            <p:ph type="sldNum" sz="quarter" idx="12"/>
          </p:nvPr>
        </p:nvSpPr>
        <p:spPr>
          <a:ln>
            <a:miter lim="800000"/>
            <a:headEnd/>
            <a:tailEnd/>
          </a:ln>
        </p:spPr>
        <p:txBody>
          <a:bodyPr/>
          <a:lstStyle/>
          <a:p>
            <a:pPr>
              <a:defRPr/>
            </a:pPr>
            <a:fld id="{78991AD8-A529-4C6F-B5FE-70216CA14B6A}" type="slidenum">
              <a:rPr lang="en-US"/>
              <a:pPr>
                <a:defRPr/>
              </a:pPr>
              <a:t>26</a:t>
            </a:fld>
            <a:endParaRPr lang="en-US" dirty="0"/>
          </a:p>
        </p:txBody>
      </p:sp>
      <p:pic>
        <p:nvPicPr>
          <p:cNvPr id="40963" name="Picture 5"/>
          <p:cNvPicPr>
            <a:picLocks noChangeAspect="1" noChangeArrowheads="1"/>
          </p:cNvPicPr>
          <p:nvPr/>
        </p:nvPicPr>
        <p:blipFill>
          <a:blip r:embed="rId3"/>
          <a:srcRect b="8211"/>
          <a:stretch>
            <a:fillRect/>
          </a:stretch>
        </p:blipFill>
        <p:spPr bwMode="auto">
          <a:xfrm>
            <a:off x="3173413" y="5067300"/>
            <a:ext cx="2578100" cy="1654175"/>
          </a:xfrm>
          <a:prstGeom prst="rect">
            <a:avLst/>
          </a:prstGeom>
          <a:noFill/>
          <a:ln w="9525">
            <a:noFill/>
            <a:miter lim="800000"/>
            <a:headEnd/>
            <a:tailEnd/>
          </a:ln>
        </p:spPr>
      </p:pic>
      <p:sp>
        <p:nvSpPr>
          <p:cNvPr id="40964" name="Text Box 7"/>
          <p:cNvSpPr txBox="1">
            <a:spLocks noChangeArrowheads="1"/>
          </p:cNvSpPr>
          <p:nvPr/>
        </p:nvSpPr>
        <p:spPr bwMode="auto">
          <a:xfrm>
            <a:off x="2286000" y="2641600"/>
            <a:ext cx="4229100" cy="519113"/>
          </a:xfrm>
          <a:prstGeom prst="rect">
            <a:avLst/>
          </a:prstGeom>
          <a:noFill/>
          <a:ln w="9525">
            <a:noFill/>
            <a:miter lim="800000"/>
            <a:headEnd/>
            <a:tailEnd/>
          </a:ln>
        </p:spPr>
        <p:txBody>
          <a:bodyPr>
            <a:spAutoFit/>
          </a:bodyPr>
          <a:lstStyle/>
          <a:p>
            <a:pPr>
              <a:spcBef>
                <a:spcPct val="50000"/>
              </a:spcBef>
            </a:pPr>
            <a:endParaRPr lang="en-US" sz="2800">
              <a:latin typeface="Calibri"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6"/>
          <p:cNvPicPr>
            <a:picLocks noGrp="1" noChangeAspect="1" noChangeArrowheads="1"/>
          </p:cNvPicPr>
          <p:nvPr>
            <p:ph idx="1"/>
          </p:nvPr>
        </p:nvPicPr>
        <p:blipFill>
          <a:blip r:embed="rId2"/>
          <a:srcRect t="20512"/>
          <a:stretch>
            <a:fillRect/>
          </a:stretch>
        </p:blipFill>
        <p:spPr>
          <a:xfrm>
            <a:off x="-109538" y="-12700"/>
            <a:ext cx="9177338" cy="6858000"/>
          </a:xfrm>
        </p:spPr>
      </p:pic>
      <p:sp>
        <p:nvSpPr>
          <p:cNvPr id="29698" name="Slide Number Placeholder 5"/>
          <p:cNvSpPr>
            <a:spLocks noGrp="1"/>
          </p:cNvSpPr>
          <p:nvPr>
            <p:ph type="sldNum" sz="quarter" idx="12"/>
          </p:nvPr>
        </p:nvSpPr>
        <p:spPr>
          <a:ln>
            <a:miter lim="800000"/>
            <a:headEnd/>
            <a:tailEnd/>
          </a:ln>
        </p:spPr>
        <p:txBody>
          <a:bodyPr/>
          <a:lstStyle/>
          <a:p>
            <a:pPr>
              <a:defRPr/>
            </a:pPr>
            <a:fld id="{BECBC3E8-EBDE-4726-B100-EA9C33C7ED30}" type="slidenum">
              <a:rPr lang="en-US"/>
              <a:pPr>
                <a:defRPr/>
              </a:pPr>
              <a:t>27</a:t>
            </a:fld>
            <a:endParaRPr lang="en-US" dirty="0"/>
          </a:p>
        </p:txBody>
      </p:sp>
      <p:sp>
        <p:nvSpPr>
          <p:cNvPr id="41987" name="Text Box 7"/>
          <p:cNvSpPr txBox="1">
            <a:spLocks noChangeArrowheads="1"/>
          </p:cNvSpPr>
          <p:nvPr/>
        </p:nvSpPr>
        <p:spPr bwMode="auto">
          <a:xfrm>
            <a:off x="3022600" y="4367213"/>
            <a:ext cx="1333500" cy="519112"/>
          </a:xfrm>
          <a:prstGeom prst="rect">
            <a:avLst/>
          </a:prstGeom>
          <a:noFill/>
          <a:ln w="9525">
            <a:noFill/>
            <a:miter lim="800000"/>
            <a:headEnd/>
            <a:tailEnd/>
          </a:ln>
        </p:spPr>
        <p:txBody>
          <a:bodyPr>
            <a:spAutoFit/>
          </a:bodyPr>
          <a:lstStyle/>
          <a:p>
            <a:pPr>
              <a:spcBef>
                <a:spcPct val="50000"/>
              </a:spcBef>
            </a:pPr>
            <a:endParaRPr lang="en-US" sz="2800">
              <a:latin typeface="Calibri"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Grp="1" noChangeAspect="1" noChangeArrowheads="1"/>
          </p:cNvPicPr>
          <p:nvPr>
            <p:ph idx="1"/>
          </p:nvPr>
        </p:nvPicPr>
        <p:blipFill>
          <a:blip r:embed="rId2"/>
          <a:srcRect t="21794"/>
          <a:stretch>
            <a:fillRect/>
          </a:stretch>
        </p:blipFill>
        <p:spPr>
          <a:xfrm>
            <a:off x="-12700" y="25400"/>
            <a:ext cx="9144000" cy="6858000"/>
          </a:xfrm>
        </p:spPr>
      </p:pic>
      <p:sp>
        <p:nvSpPr>
          <p:cNvPr id="30722" name="Slide Number Placeholder 5"/>
          <p:cNvSpPr>
            <a:spLocks noGrp="1"/>
          </p:cNvSpPr>
          <p:nvPr>
            <p:ph type="sldNum" sz="quarter" idx="12"/>
          </p:nvPr>
        </p:nvSpPr>
        <p:spPr>
          <a:ln>
            <a:miter lim="800000"/>
            <a:headEnd/>
            <a:tailEnd/>
          </a:ln>
        </p:spPr>
        <p:txBody>
          <a:bodyPr/>
          <a:lstStyle/>
          <a:p>
            <a:pPr>
              <a:defRPr/>
            </a:pPr>
            <a:fld id="{F64F4C04-0AAA-45B5-8AB5-10B04D6985B2}" type="slidenum">
              <a:rPr lang="en-US"/>
              <a:pPr>
                <a:defRPr/>
              </a:pPr>
              <a:t>28</a:t>
            </a:fld>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ln>
            <a:miter lim="800000"/>
            <a:headEnd/>
            <a:tailEnd/>
          </a:ln>
        </p:spPr>
        <p:txBody>
          <a:bodyPr/>
          <a:lstStyle/>
          <a:p>
            <a:pPr>
              <a:defRPr/>
            </a:pPr>
            <a:fld id="{0AFDC82B-7D11-4623-99C6-A7FF46BDCAC4}" type="slidenum">
              <a:rPr lang="en-US"/>
              <a:pPr>
                <a:defRPr/>
              </a:pPr>
              <a:t>29</a:t>
            </a:fld>
            <a:endParaRPr lang="en-US" dirty="0"/>
          </a:p>
        </p:txBody>
      </p:sp>
      <p:sp>
        <p:nvSpPr>
          <p:cNvPr id="69635" name="Rectangle 4"/>
          <p:cNvSpPr>
            <a:spLocks noChangeArrowheads="1"/>
          </p:cNvSpPr>
          <p:nvPr/>
        </p:nvSpPr>
        <p:spPr bwMode="auto">
          <a:xfrm>
            <a:off x="1" y="177799"/>
            <a:ext cx="9144000" cy="1820864"/>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Multi-Discipline Approach Encourages FTC to Agree to </a:t>
            </a:r>
          </a:p>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Reasonable Settlement</a:t>
            </a:r>
          </a:p>
        </p:txBody>
      </p:sp>
      <p:sp>
        <p:nvSpPr>
          <p:cNvPr id="44035" name="Rectangle 5"/>
          <p:cNvSpPr>
            <a:spLocks noChangeArrowheads="1"/>
          </p:cNvSpPr>
          <p:nvPr/>
        </p:nvSpPr>
        <p:spPr bwMode="auto">
          <a:xfrm>
            <a:off x="190500" y="2049463"/>
            <a:ext cx="8324850" cy="5037137"/>
          </a:xfrm>
          <a:prstGeom prst="rect">
            <a:avLst/>
          </a:prstGeom>
          <a:noFill/>
          <a:ln w="9525">
            <a:noFill/>
            <a:miter lim="800000"/>
            <a:headEnd/>
            <a:tailEnd/>
          </a:ln>
        </p:spPr>
        <p:txBody>
          <a:bodyPr lIns="0" tIns="0" rIns="0" bIns="0"/>
          <a:lstStyle/>
          <a:p>
            <a:pPr marL="800100" lvl="1" indent="-342900">
              <a:lnSpc>
                <a:spcPct val="80000"/>
              </a:lnSpc>
              <a:spcBef>
                <a:spcPct val="20000"/>
              </a:spcBef>
              <a:buFont typeface="Wingdings" pitchFamily="2" charset="2"/>
              <a:buChar char="u"/>
            </a:pPr>
            <a:endParaRPr lang="en-US"/>
          </a:p>
          <a:p>
            <a:pPr marL="800100" lvl="1" indent="-342900">
              <a:lnSpc>
                <a:spcPct val="80000"/>
              </a:lnSpc>
              <a:spcBef>
                <a:spcPct val="20000"/>
              </a:spcBef>
              <a:buFont typeface="Wingdings" pitchFamily="2" charset="2"/>
              <a:buChar char="u"/>
            </a:pPr>
            <a:r>
              <a:rPr lang="en-US"/>
              <a:t>Senior legal crisis team member proposes attempt at settlement</a:t>
            </a:r>
          </a:p>
          <a:p>
            <a:pPr marL="342900" indent="-342900">
              <a:lnSpc>
                <a:spcPct val="80000"/>
              </a:lnSpc>
              <a:spcBef>
                <a:spcPct val="20000"/>
              </a:spcBef>
              <a:buFont typeface="Wingdings" pitchFamily="2" charset="2"/>
              <a:buChar char="u"/>
            </a:pPr>
            <a:endParaRPr lang="en-US"/>
          </a:p>
          <a:p>
            <a:pPr marL="800100" lvl="1" indent="-342900">
              <a:lnSpc>
                <a:spcPct val="80000"/>
              </a:lnSpc>
              <a:spcBef>
                <a:spcPct val="20000"/>
              </a:spcBef>
              <a:buFont typeface="Wingdings" pitchFamily="2" charset="2"/>
              <a:buChar char="u"/>
            </a:pPr>
            <a:r>
              <a:rPr lang="en-US"/>
              <a:t>FTC responds positively to settlement proposal</a:t>
            </a:r>
          </a:p>
          <a:p>
            <a:pPr marL="342900" indent="-342900">
              <a:lnSpc>
                <a:spcPct val="80000"/>
              </a:lnSpc>
              <a:spcBef>
                <a:spcPct val="20000"/>
              </a:spcBef>
              <a:buFont typeface="Wingdings" pitchFamily="2" charset="2"/>
              <a:buChar char="u"/>
            </a:pPr>
            <a:endParaRPr lang="en-US"/>
          </a:p>
          <a:p>
            <a:pPr marL="800100" lvl="1" indent="-342900">
              <a:lnSpc>
                <a:spcPct val="80000"/>
              </a:lnSpc>
              <a:spcBef>
                <a:spcPct val="20000"/>
              </a:spcBef>
              <a:buFont typeface="Wingdings" pitchFamily="2" charset="2"/>
              <a:buChar char="u"/>
            </a:pPr>
            <a:r>
              <a:rPr lang="en-US"/>
              <a:t>Whole Foods moves with FTC’s consent to convert the administrative proceeding to non-adjudicative status for duration of settlement discussions</a:t>
            </a:r>
          </a:p>
          <a:p>
            <a:pPr marL="342900" indent="-342900">
              <a:lnSpc>
                <a:spcPct val="80000"/>
              </a:lnSpc>
              <a:spcBef>
                <a:spcPct val="20000"/>
              </a:spcBef>
              <a:buFont typeface="Wingdings" pitchFamily="2" charset="2"/>
              <a:buChar char="u"/>
            </a:pPr>
            <a:endParaRPr lang="en-US"/>
          </a:p>
          <a:p>
            <a:pPr marL="800100" lvl="1" indent="-342900">
              <a:lnSpc>
                <a:spcPct val="80000"/>
              </a:lnSpc>
              <a:spcBef>
                <a:spcPct val="20000"/>
              </a:spcBef>
              <a:buFont typeface="Wingdings" pitchFamily="2" charset="2"/>
              <a:buChar char="u"/>
            </a:pPr>
            <a:r>
              <a:rPr lang="en-US"/>
              <a:t>Whole Foods and FTC reach Settlement Agreement:</a:t>
            </a:r>
          </a:p>
          <a:p>
            <a:pPr marL="342900" indent="-342900">
              <a:lnSpc>
                <a:spcPct val="80000"/>
              </a:lnSpc>
              <a:spcBef>
                <a:spcPct val="20000"/>
              </a:spcBef>
              <a:buFontTx/>
              <a:buChar char="•"/>
            </a:pPr>
            <a:endParaRPr lang="en-US"/>
          </a:p>
          <a:p>
            <a:pPr marL="1714500" lvl="3" indent="-342900">
              <a:lnSpc>
                <a:spcPct val="80000"/>
              </a:lnSpc>
              <a:spcBef>
                <a:spcPct val="20000"/>
              </a:spcBef>
              <a:buFontTx/>
              <a:buChar char="•"/>
            </a:pPr>
            <a:r>
              <a:rPr lang="en-US"/>
              <a:t>Whole Foods to attempt to sell limited number of non-operating sites and a few operating stores but only after time period when they have been shut down and cleared out to protect proprietary culture and “DNA” while in non-operating status.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ln>
            <a:miter lim="800000"/>
            <a:headEnd/>
            <a:tailEnd/>
          </a:ln>
        </p:spPr>
        <p:txBody>
          <a:bodyPr/>
          <a:lstStyle/>
          <a:p>
            <a:pPr>
              <a:defRPr/>
            </a:pPr>
            <a:fld id="{0D057843-9328-4036-9A58-1809C2A0917C}" type="slidenum">
              <a:rPr lang="en-US"/>
              <a:pPr>
                <a:defRPr/>
              </a:pPr>
              <a:t>3</a:t>
            </a:fld>
            <a:endParaRPr lang="en-US" dirty="0"/>
          </a:p>
        </p:txBody>
      </p:sp>
      <p:pic>
        <p:nvPicPr>
          <p:cNvPr id="17410" name="Picture 4" descr="3LeggedStool1-300x300.jpg"/>
          <p:cNvPicPr>
            <a:picLocks noChangeAspect="1"/>
          </p:cNvPicPr>
          <p:nvPr/>
        </p:nvPicPr>
        <p:blipFill>
          <a:blip r:embed="rId2"/>
          <a:srcRect/>
          <a:stretch>
            <a:fillRect/>
          </a:stretch>
        </p:blipFill>
        <p:spPr bwMode="auto">
          <a:xfrm>
            <a:off x="874713" y="146050"/>
            <a:ext cx="7259637" cy="6650038"/>
          </a:xfrm>
          <a:prstGeom prst="rect">
            <a:avLst/>
          </a:prstGeom>
          <a:noFill/>
          <a:ln w="9525">
            <a:solidFill>
              <a:schemeClr val="accent2"/>
            </a:solidFill>
            <a:miter lim="800000"/>
            <a:headEnd/>
            <a:tailEnd/>
          </a:ln>
        </p:spPr>
      </p:pic>
      <p:sp>
        <p:nvSpPr>
          <p:cNvPr id="6" name="TextBox 5"/>
          <p:cNvSpPr txBox="1"/>
          <p:nvPr/>
        </p:nvSpPr>
        <p:spPr>
          <a:xfrm>
            <a:off x="874834" y="206932"/>
            <a:ext cx="7258866" cy="187743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endParaRPr lang="en-US" b="1" u="dbl"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a:p>
            <a:pPr algn="ctr" fontAlgn="auto">
              <a:spcBef>
                <a:spcPts val="0"/>
              </a:spcBef>
              <a:spcAft>
                <a:spcPts val="0"/>
              </a:spcAft>
              <a:defRPr/>
            </a:pPr>
            <a:r>
              <a:rPr lang="en-US" sz="3200" b="1" u="dbl"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rPr>
              <a:t>Our Approach –</a:t>
            </a:r>
          </a:p>
          <a:p>
            <a:pPr algn="ctr" fontAlgn="auto">
              <a:spcBef>
                <a:spcPts val="0"/>
              </a:spcBef>
              <a:spcAft>
                <a:spcPts val="0"/>
              </a:spcAft>
              <a:defRPr/>
            </a:pPr>
            <a:r>
              <a:rPr lang="en-US" sz="3200" b="1" u="dbl"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rPr>
              <a:t>The Three-Legged Stool:</a:t>
            </a:r>
          </a:p>
          <a:p>
            <a:pPr algn="ctr" fontAlgn="auto">
              <a:spcBef>
                <a:spcPts val="0"/>
              </a:spcBef>
              <a:spcAft>
                <a:spcPts val="0"/>
              </a:spcAft>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p:txBody>
      </p:sp>
      <p:sp>
        <p:nvSpPr>
          <p:cNvPr id="5" name="TextBox 4"/>
          <p:cNvSpPr txBox="1"/>
          <p:nvPr/>
        </p:nvSpPr>
        <p:spPr>
          <a:xfrm>
            <a:off x="3611033" y="3691466"/>
            <a:ext cx="254000" cy="181588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LAW</a:t>
            </a:r>
          </a:p>
        </p:txBody>
      </p:sp>
      <p:sp>
        <p:nvSpPr>
          <p:cNvPr id="7" name="TextBox 6"/>
          <p:cNvSpPr txBox="1"/>
          <p:nvPr/>
        </p:nvSpPr>
        <p:spPr>
          <a:xfrm>
            <a:off x="4588933" y="2895769"/>
            <a:ext cx="457200" cy="415498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POL</a:t>
            </a:r>
          </a:p>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I</a:t>
            </a:r>
          </a:p>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T</a:t>
            </a:r>
          </a:p>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I</a:t>
            </a:r>
          </a:p>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CS</a:t>
            </a:r>
          </a:p>
          <a:p>
            <a:pPr fontAlgn="auto">
              <a:spcBef>
                <a:spcPts val="0"/>
              </a:spcBef>
              <a:spcAft>
                <a:spcPts val="0"/>
              </a:spcAft>
              <a:defRPr/>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109" charset="0"/>
              <a:cs typeface="+mn-cs"/>
            </a:endParaRPr>
          </a:p>
          <a:p>
            <a:pPr fontAlgn="auto">
              <a:spcBef>
                <a:spcPts val="0"/>
              </a:spcBef>
              <a:spcAft>
                <a:spcPts val="0"/>
              </a:spcAft>
              <a:defRPr/>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109" charset="0"/>
              <a:cs typeface="+mn-cs"/>
            </a:endParaRPr>
          </a:p>
        </p:txBody>
      </p:sp>
      <p:sp>
        <p:nvSpPr>
          <p:cNvPr id="8" name="TextBox 7"/>
          <p:cNvSpPr txBox="1"/>
          <p:nvPr/>
        </p:nvSpPr>
        <p:spPr>
          <a:xfrm>
            <a:off x="6553200" y="3471335"/>
            <a:ext cx="321733" cy="267765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MEDIA</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ln>
            <a:miter lim="800000"/>
            <a:headEnd/>
            <a:tailEnd/>
          </a:ln>
        </p:spPr>
        <p:txBody>
          <a:bodyPr/>
          <a:lstStyle/>
          <a:p>
            <a:pPr>
              <a:defRPr/>
            </a:pPr>
            <a:fld id="{D7FF11CD-D362-47AE-AF60-8EBA8CB99530}" type="slidenum">
              <a:rPr lang="en-US"/>
              <a:pPr>
                <a:defRPr/>
              </a:pPr>
              <a:t>30</a:t>
            </a:fld>
            <a:endParaRPr lang="en-US" dirty="0"/>
          </a:p>
        </p:txBody>
      </p:sp>
      <p:sp>
        <p:nvSpPr>
          <p:cNvPr id="70659" name="Rectangle 4"/>
          <p:cNvSpPr>
            <a:spLocks noChangeArrowheads="1"/>
          </p:cNvSpPr>
          <p:nvPr/>
        </p:nvSpPr>
        <p:spPr bwMode="auto">
          <a:xfrm>
            <a:off x="0" y="0"/>
            <a:ext cx="9143999" cy="1549400"/>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Whole Foods Obtains Favorable Settlement</a:t>
            </a:r>
          </a:p>
        </p:txBody>
      </p:sp>
      <p:sp>
        <p:nvSpPr>
          <p:cNvPr id="70660" name="Text Box 7"/>
          <p:cNvSpPr txBox="1">
            <a:spLocks noChangeArrowheads="1"/>
          </p:cNvSpPr>
          <p:nvPr/>
        </p:nvSpPr>
        <p:spPr bwMode="auto">
          <a:xfrm>
            <a:off x="114300" y="1765299"/>
            <a:ext cx="9144000" cy="368306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109" charset="0"/>
                <a:cs typeface="+mn-cs"/>
              </a:rPr>
              <a:t>***</a:t>
            </a:r>
            <a:r>
              <a:rPr lang="en-US" sz="36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cs typeface="+mn-cs"/>
              </a:rPr>
              <a:t>Whole Foods Market and FTC Reach Settlement***</a:t>
            </a:r>
          </a:p>
          <a:p>
            <a:pPr fontAlgn="auto">
              <a:spcBef>
                <a:spcPct val="50000"/>
              </a:spcBef>
              <a:spcAft>
                <a:spcPts val="0"/>
              </a:spcAft>
              <a:defRPr/>
            </a:pPr>
            <a:endParaRPr lang="en-US"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cs typeface="+mn-cs"/>
            </a:endParaRPr>
          </a:p>
          <a:p>
            <a:pPr fontAlgn="auto">
              <a:spcBef>
                <a:spcPct val="50000"/>
              </a:spcBef>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mn-cs"/>
              </a:rPr>
              <a:t>Austin, TX. March 6, 2009. </a:t>
            </a:r>
          </a:p>
          <a:p>
            <a:pPr fontAlgn="auto">
              <a:spcBef>
                <a:spcPct val="50000"/>
              </a:spcBef>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mn-cs"/>
              </a:rPr>
              <a:t>Whole Foods Market, Inc. (NASDAQ: WFMI) today announced it has reached a settlement agreement resolving the Federal Trade Commission’s (FTC) antitrust challenge to Whole Foods Market’s August 2007 acquisition of Wild Oats Markets, Inc.</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CONTACT:</a:t>
            </a:r>
          </a:p>
        </p:txBody>
      </p:sp>
      <p:sp>
        <p:nvSpPr>
          <p:cNvPr id="3" name="Content Placeholder 2"/>
          <p:cNvSpPr>
            <a:spLocks noGrp="1"/>
          </p:cNvSpPr>
          <p:nvPr>
            <p:ph idx="1"/>
          </p:nvPr>
        </p:nvSpPr>
        <p:spPr>
          <a:xfrm>
            <a:off x="0" y="1739900"/>
            <a:ext cx="9144000" cy="4756150"/>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defTabSz="914400" eaLnBrk="1" fontAlgn="auto" hangingPunct="1">
              <a:spcBef>
                <a:spcPct val="0"/>
              </a:spcBef>
              <a:spcAft>
                <a:spcPts val="0"/>
              </a:spcAft>
              <a:buFont typeface="Arial"/>
              <a:buNone/>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rPr>
              <a:t>Post Office Box 33955</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rPr>
              <a:t>1800 M Street, NW</a:t>
            </a:r>
          </a:p>
          <a:p>
            <a:pPr marL="0" indent="0" algn="ctr" defTabSz="914400" eaLnBrk="1" fontAlgn="auto" hangingPunct="1">
              <a:spcBef>
                <a:spcPct val="0"/>
              </a:spcBef>
              <a:spcAft>
                <a:spcPts val="0"/>
              </a:spcAft>
              <a:buFont typeface="Arial"/>
              <a:buNone/>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rPr>
              <a:t>Washington, DC  20033</a:t>
            </a:r>
          </a:p>
          <a:p>
            <a:pPr marL="0" indent="0" algn="ctr" defTabSz="914400" eaLnBrk="1" fontAlgn="auto" hangingPunct="1">
              <a:spcBef>
                <a:spcPct val="0"/>
              </a:spcBef>
              <a:spcAft>
                <a:spcPts val="0"/>
              </a:spcAft>
              <a:buFont typeface="Arial"/>
              <a:buNone/>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rPr>
              <a:t>202-235-4506</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sto MT" charset="0"/>
              <a:ea typeface="Times New Roman" charset="0"/>
              <a:cs typeface="Times New Roman" charset="0"/>
              <a:hlinkClick r:id="rId2"/>
            </a:endParaRPr>
          </a:p>
          <a:p>
            <a:pPr marL="0" indent="0" algn="ctr" defTabSz="914400" eaLnBrk="1" fontAlgn="auto" hangingPunct="1">
              <a:spcBef>
                <a:spcPct val="0"/>
              </a:spcBef>
              <a:spcAft>
                <a:spcPts val="0"/>
              </a:spcAft>
              <a:buFont typeface="Arial"/>
              <a:buNone/>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hlinkClick r:id="rId3"/>
              </a:rPr>
              <a:t>www.lannyjdavis.com</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endParaRPr>
          </a:p>
          <a:p>
            <a:pPr eaLnBrk="1" fontAlgn="auto" hangingPunct="1">
              <a:spcAft>
                <a:spcPts val="0"/>
              </a:spcAft>
              <a:buFont typeface="Arial"/>
              <a:buChar cha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Slide Number Placeholder 3"/>
          <p:cNvSpPr>
            <a:spLocks noGrp="1"/>
          </p:cNvSpPr>
          <p:nvPr>
            <p:ph type="sldNum" sz="quarter" idx="12"/>
          </p:nvPr>
        </p:nvSpPr>
        <p:spPr/>
        <p:txBody>
          <a:bodyPr/>
          <a:lstStyle/>
          <a:p>
            <a:pPr>
              <a:defRPr/>
            </a:pPr>
            <a:fld id="{E5E99C26-FB4E-44BB-920E-8435B792D65E}" type="slidenum">
              <a:rPr lang="en-US"/>
              <a:pPr>
                <a:defRPr/>
              </a:pPr>
              <a:t>31</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ln>
            <a:miter lim="800000"/>
            <a:headEnd/>
            <a:tailEnd/>
          </a:ln>
        </p:spPr>
        <p:txBody>
          <a:bodyPr/>
          <a:lstStyle/>
          <a:p>
            <a:pPr>
              <a:defRPr/>
            </a:pPr>
            <a:fld id="{CFC59DF0-0364-42D2-828E-7AFE0383DF09}" type="slidenum">
              <a:rPr lang="en-US"/>
              <a:pPr>
                <a:defRPr/>
              </a:pPr>
              <a:t>4</a:t>
            </a:fld>
            <a:endParaRPr lang="en-US" dirty="0"/>
          </a:p>
        </p:txBody>
      </p:sp>
      <p:sp>
        <p:nvSpPr>
          <p:cNvPr id="18434" name="Rectangle 4"/>
          <p:cNvSpPr>
            <a:spLocks noChangeArrowheads="1"/>
          </p:cNvSpPr>
          <p:nvPr/>
        </p:nvSpPr>
        <p:spPr bwMode="auto">
          <a:xfrm>
            <a:off x="168275" y="881063"/>
            <a:ext cx="8739188" cy="5976937"/>
          </a:xfrm>
          <a:prstGeom prst="rect">
            <a:avLst/>
          </a:prstGeom>
          <a:noFill/>
          <a:ln w="9525">
            <a:noFill/>
            <a:miter lim="800000"/>
            <a:headEnd/>
            <a:tailEnd/>
          </a:ln>
        </p:spPr>
        <p:txBody>
          <a:bodyPr/>
          <a:lstStyle/>
          <a:p>
            <a:pPr marL="342900" indent="-342900">
              <a:spcBef>
                <a:spcPct val="20000"/>
              </a:spcBef>
              <a:buFontTx/>
              <a:buChar char="•"/>
            </a:pPr>
            <a:endParaRPr lang="en-US" sz="1200" b="1">
              <a:latin typeface="Calibri" pitchFamily="34" charset="0"/>
            </a:endParaRPr>
          </a:p>
          <a:p>
            <a:pPr marL="742950" lvl="1" indent="-285750">
              <a:spcBef>
                <a:spcPct val="20000"/>
              </a:spcBef>
              <a:buFont typeface="Wingdings" pitchFamily="2" charset="2"/>
              <a:buChar char="u"/>
            </a:pPr>
            <a:r>
              <a:rPr lang="en-US"/>
              <a:t>30+ years of experience as litigator and legal advisor in Washington, D.C. Work areas include:</a:t>
            </a:r>
          </a:p>
          <a:p>
            <a:pPr marL="1200150" lvl="2" indent="-285750">
              <a:spcBef>
                <a:spcPct val="20000"/>
              </a:spcBef>
              <a:buFontTx/>
              <a:buChar char="–"/>
            </a:pPr>
            <a:r>
              <a:rPr lang="en-US"/>
              <a:t>legislative (legislation affecting clients &amp; lobbying)</a:t>
            </a:r>
          </a:p>
          <a:p>
            <a:pPr marL="1200150" lvl="2" indent="-285750">
              <a:spcBef>
                <a:spcPct val="20000"/>
              </a:spcBef>
              <a:buFontTx/>
              <a:buChar char="–"/>
            </a:pPr>
            <a:r>
              <a:rPr lang="en-US"/>
              <a:t>government contracts</a:t>
            </a:r>
          </a:p>
          <a:p>
            <a:pPr marL="1200150" lvl="2" indent="-285750">
              <a:spcBef>
                <a:spcPct val="20000"/>
              </a:spcBef>
              <a:buFontTx/>
              <a:buChar char="–"/>
            </a:pPr>
            <a:r>
              <a:rPr lang="en-US"/>
              <a:t>administrative/regulatory</a:t>
            </a:r>
          </a:p>
          <a:p>
            <a:pPr marL="1200150" lvl="2" indent="-285750">
              <a:spcBef>
                <a:spcPct val="20000"/>
              </a:spcBef>
              <a:buFontTx/>
              <a:buChar char="–"/>
            </a:pPr>
            <a:r>
              <a:rPr lang="en-US"/>
              <a:t>congressional investigations, antitrust matters</a:t>
            </a:r>
          </a:p>
          <a:p>
            <a:pPr marL="1200150" lvl="2" indent="-285750">
              <a:spcBef>
                <a:spcPct val="20000"/>
              </a:spcBef>
              <a:buFontTx/>
              <a:buChar char="–"/>
            </a:pPr>
            <a:endParaRPr lang="en-US"/>
          </a:p>
          <a:p>
            <a:pPr marL="742950" lvl="1" indent="-285750">
              <a:spcBef>
                <a:spcPct val="20000"/>
              </a:spcBef>
              <a:buFont typeface="Wingdings" pitchFamily="2" charset="2"/>
              <a:buChar char="u"/>
            </a:pPr>
            <a:r>
              <a:rPr lang="en-US"/>
              <a:t>As a practicing attorney, work under </a:t>
            </a:r>
            <a:r>
              <a:rPr lang="en-US" u="sng"/>
              <a:t>attorney-client and work-product privilege</a:t>
            </a:r>
            <a:r>
              <a:rPr lang="en-US"/>
              <a:t>, applying strategic media/political/legislative counsel impacting legal outcomes and liabilities</a:t>
            </a:r>
          </a:p>
          <a:p>
            <a:pPr marL="742950" lvl="1" indent="-285750">
              <a:spcBef>
                <a:spcPct val="20000"/>
              </a:spcBef>
            </a:pPr>
            <a:r>
              <a:rPr lang="en-US"/>
              <a:t> </a:t>
            </a:r>
          </a:p>
          <a:p>
            <a:pPr marL="742950" lvl="1" indent="-285750">
              <a:spcBef>
                <a:spcPct val="20000"/>
              </a:spcBef>
              <a:buFont typeface="Wingdings" pitchFamily="2" charset="2"/>
              <a:buChar char="u"/>
            </a:pPr>
            <a:r>
              <a:rPr lang="en-US"/>
              <a:t>Multidisciplinary approach to litigation (law, media &amp; politics), often leading to settlements or dispute resolutions rather than lengthy trials</a:t>
            </a:r>
          </a:p>
          <a:p>
            <a:pPr marL="1200150" lvl="2" indent="-285750">
              <a:spcBef>
                <a:spcPct val="20000"/>
              </a:spcBef>
              <a:buFont typeface="Wingdings" pitchFamily="2" charset="2"/>
              <a:buChar char="u"/>
            </a:pPr>
            <a:endParaRPr lang="en-US"/>
          </a:p>
          <a:p>
            <a:pPr marL="742950" lvl="1" indent="-285750">
              <a:spcBef>
                <a:spcPct val="20000"/>
              </a:spcBef>
              <a:buFont typeface="Wingdings" pitchFamily="2" charset="2"/>
              <a:buChar char="u"/>
            </a:pPr>
            <a:r>
              <a:rPr lang="en-US"/>
              <a:t>Work with in-house and outside counsel to integrate media and political strategies when necessary</a:t>
            </a:r>
          </a:p>
        </p:txBody>
      </p:sp>
      <p:sp>
        <p:nvSpPr>
          <p:cNvPr id="45060" name="Rectangle 5"/>
          <p:cNvSpPr>
            <a:spLocks noChangeArrowheads="1"/>
          </p:cNvSpPr>
          <p:nvPr/>
        </p:nvSpPr>
        <p:spPr bwMode="auto">
          <a:xfrm>
            <a:off x="457200" y="355600"/>
            <a:ext cx="8229600" cy="525463"/>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u="db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rPr>
              <a:t>Law</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ln>
            <a:miter lim="800000"/>
            <a:headEnd/>
            <a:tailEnd/>
          </a:ln>
        </p:spPr>
        <p:txBody>
          <a:bodyPr/>
          <a:lstStyle/>
          <a:p>
            <a:pPr>
              <a:defRPr/>
            </a:pPr>
            <a:fld id="{37C57812-2609-42FA-9A26-DADB3B38ABD1}" type="slidenum">
              <a:rPr lang="en-US"/>
              <a:pPr>
                <a:defRPr/>
              </a:pPr>
              <a:t>5</a:t>
            </a:fld>
            <a:endParaRPr lang="en-US" dirty="0"/>
          </a:p>
        </p:txBody>
      </p:sp>
      <p:sp>
        <p:nvSpPr>
          <p:cNvPr id="19458" name="Rectangle 4"/>
          <p:cNvSpPr>
            <a:spLocks noChangeArrowheads="1"/>
          </p:cNvSpPr>
          <p:nvPr/>
        </p:nvSpPr>
        <p:spPr bwMode="auto">
          <a:xfrm>
            <a:off x="254000" y="1568450"/>
            <a:ext cx="8537575" cy="5153025"/>
          </a:xfrm>
          <a:prstGeom prst="rect">
            <a:avLst/>
          </a:prstGeom>
          <a:noFill/>
          <a:ln w="9525">
            <a:noFill/>
            <a:miter lim="800000"/>
            <a:headEnd/>
            <a:tailEnd/>
          </a:ln>
        </p:spPr>
        <p:txBody>
          <a:bodyPr/>
          <a:lstStyle/>
          <a:p>
            <a:pPr marL="342900" indent="-342900">
              <a:spcBef>
                <a:spcPct val="20000"/>
              </a:spcBef>
            </a:pPr>
            <a:endParaRPr lang="en-US" sz="2400" b="1" dirty="0">
              <a:latin typeface="Calibri" pitchFamily="34" charset="0"/>
            </a:endParaRPr>
          </a:p>
          <a:p>
            <a:pPr marL="742950" lvl="1" indent="-285750">
              <a:spcBef>
                <a:spcPct val="20000"/>
              </a:spcBef>
              <a:buFont typeface="Wingdings" pitchFamily="2" charset="2"/>
              <a:buChar char="u"/>
            </a:pPr>
            <a:r>
              <a:rPr lang="en-US" dirty="0"/>
              <a:t>Communicating with U.S. Congress, the Executive Branch, regulatory agencies (e.g., the FTC, FCC, etc.), and state AGs and legislatures</a:t>
            </a:r>
          </a:p>
          <a:p>
            <a:pPr marL="742950" lvl="1" indent="-285750">
              <a:spcBef>
                <a:spcPct val="20000"/>
              </a:spcBef>
              <a:buFont typeface="Wingdings" pitchFamily="2" charset="2"/>
              <a:buChar char="u"/>
            </a:pPr>
            <a:endParaRPr lang="en-US" dirty="0"/>
          </a:p>
          <a:p>
            <a:pPr marL="742950" lvl="1" indent="-285750">
              <a:spcBef>
                <a:spcPct val="20000"/>
              </a:spcBef>
              <a:buFont typeface="Wingdings" pitchFamily="2" charset="2"/>
              <a:buChar char="u"/>
            </a:pPr>
            <a:r>
              <a:rPr lang="en-US" dirty="0"/>
              <a:t>Expertise with agency and congressional investigations</a:t>
            </a:r>
          </a:p>
          <a:p>
            <a:pPr marL="742950" lvl="1" indent="-285750">
              <a:spcBef>
                <a:spcPct val="20000"/>
              </a:spcBef>
              <a:buFont typeface="Wingdings" pitchFamily="2" charset="2"/>
              <a:buChar char="u"/>
            </a:pPr>
            <a:endParaRPr lang="en-US" dirty="0"/>
          </a:p>
          <a:p>
            <a:pPr marL="742950" lvl="1" indent="-285750">
              <a:spcBef>
                <a:spcPct val="20000"/>
              </a:spcBef>
              <a:buFont typeface="Wingdings" pitchFamily="2" charset="2"/>
              <a:buChar char="u"/>
            </a:pPr>
            <a:r>
              <a:rPr lang="en-US" dirty="0"/>
              <a:t>Monitoring of congressional/regulatory relevant issues for clients</a:t>
            </a:r>
          </a:p>
          <a:p>
            <a:pPr marL="742950" lvl="1" indent="-285750">
              <a:spcBef>
                <a:spcPct val="20000"/>
              </a:spcBef>
              <a:buFont typeface="Wingdings" pitchFamily="2" charset="2"/>
              <a:buChar char="u"/>
            </a:pPr>
            <a:endParaRPr lang="en-US" dirty="0"/>
          </a:p>
          <a:p>
            <a:pPr marL="742950" lvl="1" indent="-285750">
              <a:spcBef>
                <a:spcPct val="20000"/>
              </a:spcBef>
              <a:buFont typeface="Wingdings" pitchFamily="2" charset="2"/>
              <a:buChar char="u"/>
            </a:pPr>
            <a:r>
              <a:rPr lang="en-US" dirty="0"/>
              <a:t>Develop proactive communications strategies in congress and regulatory agencies to address client problems, including use of media and possibly litigation to achieve client solutions</a:t>
            </a:r>
          </a:p>
        </p:txBody>
      </p:sp>
      <p:sp>
        <p:nvSpPr>
          <p:cNvPr id="47108" name="Rectangle 5"/>
          <p:cNvSpPr>
            <a:spLocks noChangeArrowheads="1"/>
          </p:cNvSpPr>
          <p:nvPr/>
        </p:nvSpPr>
        <p:spPr bwMode="auto">
          <a:xfrm>
            <a:off x="254000" y="254000"/>
            <a:ext cx="8537575" cy="1314450"/>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u="db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rPr>
              <a:t>Politics</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rPr>
              <a:t>: Legislative &amp; Regulatory Strategies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ln>
            <a:miter lim="800000"/>
            <a:headEnd/>
            <a:tailEnd/>
          </a:ln>
        </p:spPr>
        <p:txBody>
          <a:bodyPr/>
          <a:lstStyle/>
          <a:p>
            <a:pPr>
              <a:defRPr/>
            </a:pPr>
            <a:fld id="{DD860636-69E7-44C4-BE13-4267A0A6B418}" type="slidenum">
              <a:rPr lang="en-US"/>
              <a:pPr>
                <a:defRPr/>
              </a:pPr>
              <a:t>6</a:t>
            </a:fld>
            <a:endParaRPr lang="en-US" dirty="0"/>
          </a:p>
        </p:txBody>
      </p:sp>
      <p:sp>
        <p:nvSpPr>
          <p:cNvPr id="20482" name="Rectangle 4"/>
          <p:cNvSpPr>
            <a:spLocks noChangeArrowheads="1"/>
          </p:cNvSpPr>
          <p:nvPr/>
        </p:nvSpPr>
        <p:spPr bwMode="auto">
          <a:xfrm>
            <a:off x="236538" y="1135063"/>
            <a:ext cx="8596312" cy="5586412"/>
          </a:xfrm>
          <a:prstGeom prst="rect">
            <a:avLst/>
          </a:prstGeom>
          <a:noFill/>
          <a:ln w="9525">
            <a:noFill/>
            <a:miter lim="800000"/>
            <a:headEnd/>
            <a:tailEnd/>
          </a:ln>
        </p:spPr>
        <p:txBody>
          <a:bodyPr/>
          <a:lstStyle/>
          <a:p>
            <a:pPr marL="723900" lvl="1" indent="-381000">
              <a:spcBef>
                <a:spcPct val="20000"/>
              </a:spcBef>
            </a:pPr>
            <a:endParaRPr lang="en-US" sz="2400" b="1"/>
          </a:p>
          <a:p>
            <a:pPr marL="723900" lvl="1" indent="-381000">
              <a:spcBef>
                <a:spcPct val="20000"/>
              </a:spcBef>
              <a:buFont typeface="Wingdings" pitchFamily="2" charset="2"/>
              <a:buChar char="u"/>
            </a:pPr>
            <a:r>
              <a:rPr lang="en-US"/>
              <a:t>Maintains advantage of having attorney-client privilege to develop media messages through integrated legal, media and legislative strategies</a:t>
            </a:r>
          </a:p>
          <a:p>
            <a:pPr marL="1181100" lvl="2" indent="-381000">
              <a:spcBef>
                <a:spcPct val="20000"/>
              </a:spcBef>
              <a:buFont typeface="Wingdings" pitchFamily="2" charset="2"/>
              <a:buChar char="§"/>
            </a:pPr>
            <a:r>
              <a:rPr lang="en-US"/>
              <a:t>As an attorney, has access to all facts and documents</a:t>
            </a:r>
          </a:p>
          <a:p>
            <a:pPr marL="723900" lvl="1" indent="-381000">
              <a:spcBef>
                <a:spcPct val="20000"/>
              </a:spcBef>
              <a:buFont typeface="Wingdings" pitchFamily="2" charset="2"/>
              <a:buChar char="u"/>
            </a:pPr>
            <a:endParaRPr lang="en-US"/>
          </a:p>
          <a:p>
            <a:pPr marL="723900" lvl="1" indent="-381000">
              <a:spcBef>
                <a:spcPct val="20000"/>
              </a:spcBef>
              <a:buFont typeface="Wingdings" pitchFamily="2" charset="2"/>
              <a:buChar char="u"/>
            </a:pPr>
            <a:r>
              <a:rPr lang="en-US"/>
              <a:t>Extensive experience dealing with reporters, TV producers, editors, editorial boards, bloggers, Internet news sites</a:t>
            </a:r>
          </a:p>
          <a:p>
            <a:pPr marL="723900" lvl="1" indent="-381000">
              <a:spcBef>
                <a:spcPct val="20000"/>
              </a:spcBef>
              <a:buFont typeface="Wingdings" pitchFamily="2" charset="2"/>
              <a:buChar char="u"/>
            </a:pPr>
            <a:endParaRPr lang="en-US"/>
          </a:p>
          <a:p>
            <a:pPr marL="723900" lvl="1" indent="-381000">
              <a:spcBef>
                <a:spcPct val="20000"/>
              </a:spcBef>
              <a:buFont typeface="Wingdings" pitchFamily="2" charset="2"/>
              <a:buChar char="u"/>
            </a:pPr>
            <a:r>
              <a:rPr lang="en-US"/>
              <a:t>Experience encouraging pro-active stories (i.e., the comprehensive,  “A-Z” one-time foundational story: “the Predicate Story”) and     ensuring ongoing stories are accurate and complete</a:t>
            </a:r>
          </a:p>
          <a:p>
            <a:pPr marL="723900" lvl="1" indent="-381000">
              <a:spcBef>
                <a:spcPct val="20000"/>
              </a:spcBef>
              <a:buFont typeface="Wingdings" pitchFamily="2" charset="2"/>
              <a:buChar char="u"/>
            </a:pPr>
            <a:endParaRPr lang="en-US"/>
          </a:p>
          <a:p>
            <a:pPr marL="723900" lvl="1" indent="-381000">
              <a:spcBef>
                <a:spcPct val="20000"/>
              </a:spcBef>
              <a:buFont typeface="Wingdings" pitchFamily="2" charset="2"/>
              <a:buChar char="u"/>
            </a:pPr>
            <a:r>
              <a:rPr lang="en-US"/>
              <a:t>Media-monitoring of critical issues for clients</a:t>
            </a:r>
          </a:p>
        </p:txBody>
      </p:sp>
      <p:sp>
        <p:nvSpPr>
          <p:cNvPr id="46084" name="Rectangle 5"/>
          <p:cNvSpPr>
            <a:spLocks noChangeArrowheads="1"/>
          </p:cNvSpPr>
          <p:nvPr/>
        </p:nvSpPr>
        <p:spPr bwMode="auto">
          <a:xfrm>
            <a:off x="236538" y="215900"/>
            <a:ext cx="8589962" cy="1020763"/>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u="db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rPr>
              <a:t>Media</a:t>
            </a:r>
            <a:endParaRPr lang="en-US" sz="4000" b="1" u="db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43000"/>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b="1" u="db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rPr>
              <a:t>What We Do</a:t>
            </a:r>
          </a:p>
        </p:txBody>
      </p:sp>
      <p:sp>
        <p:nvSpPr>
          <p:cNvPr id="4" name="Slide Number Placeholder 3"/>
          <p:cNvSpPr>
            <a:spLocks noGrp="1"/>
          </p:cNvSpPr>
          <p:nvPr>
            <p:ph type="sldNum" sz="quarter" idx="12"/>
          </p:nvPr>
        </p:nvSpPr>
        <p:spPr/>
        <p:txBody>
          <a:bodyPr/>
          <a:lstStyle/>
          <a:p>
            <a:pPr>
              <a:defRPr/>
            </a:pPr>
            <a:fld id="{928BFF39-9E31-4C14-9E48-AC6EA5BE2651}" type="slidenum">
              <a:rPr lang="en-US"/>
              <a:pPr>
                <a:defRPr/>
              </a:pPr>
              <a:t>7</a:t>
            </a:fld>
            <a:endParaRPr lang="en-US" dirty="0"/>
          </a:p>
        </p:txBody>
      </p:sp>
      <p:sp>
        <p:nvSpPr>
          <p:cNvPr id="7" name="Oval 6"/>
          <p:cNvSpPr/>
          <p:nvPr/>
        </p:nvSpPr>
        <p:spPr>
          <a:xfrm>
            <a:off x="2853266" y="1303788"/>
            <a:ext cx="3403600" cy="4938711"/>
          </a:xfrm>
          <a:prstGeom prst="ellipse">
            <a:avLst/>
          </a:prstGeom>
          <a:effectLst>
            <a:glow rad="101600">
              <a:srgbClr val="FF0000">
                <a:alpha val="75000"/>
              </a:srgbClr>
            </a:glow>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6007100" y="1303787"/>
            <a:ext cx="3098800" cy="4938712"/>
          </a:xfrm>
          <a:prstGeom prst="ellipse">
            <a:avLst/>
          </a:prstGeom>
          <a:effectLst>
            <a:glow rad="101600">
              <a:srgbClr val="FF0000">
                <a:alpha val="75000"/>
              </a:srgbClr>
            </a:glow>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90000"/>
              </a:lnSpc>
              <a:spcBef>
                <a:spcPts val="600"/>
              </a:spcBef>
              <a:spcAft>
                <a:spcPts val="0"/>
              </a:spcAft>
              <a:buClr>
                <a:srgbClr val="FF6E01"/>
              </a:buClr>
              <a:defRPr/>
            </a:pPr>
            <a:endParaRPr lang="en-US" sz="1600" dirty="0">
              <a:solidFill>
                <a:schemeClr val="tx1"/>
              </a:solidFill>
              <a:latin typeface="Arial"/>
            </a:endParaRPr>
          </a:p>
        </p:txBody>
      </p:sp>
      <p:sp>
        <p:nvSpPr>
          <p:cNvPr id="9" name="Oval 8"/>
          <p:cNvSpPr/>
          <p:nvPr/>
        </p:nvSpPr>
        <p:spPr>
          <a:xfrm>
            <a:off x="73506" y="1303788"/>
            <a:ext cx="3248363" cy="5052562"/>
          </a:xfrm>
          <a:prstGeom prst="ellipse">
            <a:avLst/>
          </a:prstGeom>
          <a:effectLst>
            <a:glow rad="101600">
              <a:srgbClr val="FF0000">
                <a:alpha val="75000"/>
              </a:srgbClr>
            </a:glow>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90000"/>
              </a:lnSpc>
              <a:spcBef>
                <a:spcPts val="600"/>
              </a:spcBef>
              <a:spcAft>
                <a:spcPts val="0"/>
              </a:spcAft>
              <a:buClr>
                <a:srgbClr val="FF6E01"/>
              </a:buClr>
              <a:defRPr/>
            </a:pPr>
            <a:endParaRPr lang="en-US" sz="1600" dirty="0">
              <a:solidFill>
                <a:schemeClr val="tx1"/>
              </a:solidFill>
              <a:latin typeface="Arial"/>
            </a:endParaRPr>
          </a:p>
        </p:txBody>
      </p:sp>
      <p:sp>
        <p:nvSpPr>
          <p:cNvPr id="10" name="TextBox 9"/>
          <p:cNvSpPr txBox="1"/>
          <p:nvPr/>
        </p:nvSpPr>
        <p:spPr>
          <a:xfrm>
            <a:off x="3403601" y="1709146"/>
            <a:ext cx="2641599" cy="392517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marL="171450" lvl="1" indent="-171450" algn="ctr" fontAlgn="auto">
              <a:lnSpc>
                <a:spcPct val="90000"/>
              </a:lnSpc>
              <a:spcBef>
                <a:spcPts val="600"/>
              </a:spcBef>
              <a:spcAft>
                <a:spcPts val="0"/>
              </a:spcAft>
              <a:buClr>
                <a:srgbClr val="007AD8"/>
              </a:buClr>
              <a:defRPr/>
            </a:pPr>
            <a:r>
              <a:rPr lang="en-US" sz="2400" b="1" dirty="0">
                <a:latin typeface="Avenir Next Heavy"/>
                <a:ea typeface="ＭＳ Ｐゴシック" pitchFamily="-109" charset="-128"/>
                <a:cs typeface="Calibri" pitchFamily="-109" charset="0"/>
              </a:rPr>
              <a:t>Politics</a:t>
            </a:r>
          </a:p>
          <a:p>
            <a:pPr marL="171450" lvl="1" indent="-171450" fontAlgn="auto">
              <a:lnSpc>
                <a:spcPct val="90000"/>
              </a:lnSpc>
              <a:spcBef>
                <a:spcPts val="600"/>
              </a:spcBef>
              <a:spcAft>
                <a:spcPts val="0"/>
              </a:spcAft>
              <a:buClr>
                <a:srgbClr val="007AD8"/>
              </a:buClr>
              <a:defRPr/>
            </a:pPr>
            <a:endParaRPr lang="en-US" sz="1600" dirty="0">
              <a:latin typeface="Arial"/>
              <a:ea typeface="ＭＳ Ｐゴシック" pitchFamily="-109" charset="-128"/>
              <a:cs typeface="Calibri" pitchFamily="-109" charset="0"/>
            </a:endParaRPr>
          </a:p>
          <a:p>
            <a:pPr marL="171450" lvl="1" indent="-171450" fontAlgn="auto">
              <a:lnSpc>
                <a:spcPct val="90000"/>
              </a:lnSpc>
              <a:spcBef>
                <a:spcPts val="600"/>
              </a:spcBef>
              <a:spcAft>
                <a:spcPts val="0"/>
              </a:spcAft>
              <a:buClr>
                <a:srgbClr val="007AD8"/>
              </a:buClr>
              <a:buFontTx/>
              <a:buChar char="•"/>
              <a:defRPr/>
            </a:pPr>
            <a:r>
              <a:rPr lang="en-US" sz="1600" dirty="0">
                <a:latin typeface="Arial"/>
                <a:ea typeface="ＭＳ Ｐゴシック" pitchFamily="-109" charset="-128"/>
                <a:cs typeface="Calibri" pitchFamily="-109" charset="0"/>
              </a:rPr>
              <a:t>Build relationships with high-level influencers inside the beltway</a:t>
            </a:r>
          </a:p>
          <a:p>
            <a:pPr marL="171450" lvl="1" indent="-171450" fontAlgn="auto">
              <a:lnSpc>
                <a:spcPct val="90000"/>
              </a:lnSpc>
              <a:spcBef>
                <a:spcPts val="1200"/>
              </a:spcBef>
              <a:spcAft>
                <a:spcPts val="0"/>
              </a:spcAft>
              <a:buClr>
                <a:srgbClr val="007AD8"/>
              </a:buClr>
              <a:buFontTx/>
              <a:buChar char="•"/>
              <a:defRPr/>
            </a:pPr>
            <a:r>
              <a:rPr lang="en-US" sz="1600" dirty="0">
                <a:latin typeface="Arial"/>
                <a:ea typeface="ＭＳ Ｐゴシック" pitchFamily="-109" charset="-128"/>
                <a:cs typeface="Calibri" pitchFamily="-109" charset="0"/>
              </a:rPr>
              <a:t>Host meetings with thought leaders on agenda-setting topics </a:t>
            </a:r>
          </a:p>
          <a:p>
            <a:pPr marL="171450" lvl="1" indent="-171450" fontAlgn="auto">
              <a:lnSpc>
                <a:spcPct val="90000"/>
              </a:lnSpc>
              <a:spcBef>
                <a:spcPts val="1200"/>
              </a:spcBef>
              <a:spcAft>
                <a:spcPts val="0"/>
              </a:spcAft>
              <a:buClr>
                <a:srgbClr val="007AD8"/>
              </a:buClr>
              <a:buFontTx/>
              <a:buChar char="•"/>
              <a:defRPr/>
            </a:pPr>
            <a:r>
              <a:rPr lang="en-US" sz="1600" dirty="0">
                <a:latin typeface="Arial"/>
                <a:ea typeface="ＭＳ Ｐゴシック" pitchFamily="-109" charset="-128"/>
                <a:cs typeface="Calibri" pitchFamily="-109" charset="0"/>
              </a:rPr>
              <a:t>Support legislation that’s important to your industry</a:t>
            </a:r>
          </a:p>
          <a:p>
            <a:pPr marL="171450" lvl="1" indent="-171450" fontAlgn="auto">
              <a:lnSpc>
                <a:spcPct val="90000"/>
              </a:lnSpc>
              <a:spcBef>
                <a:spcPts val="1200"/>
              </a:spcBef>
              <a:spcAft>
                <a:spcPts val="0"/>
              </a:spcAft>
              <a:buClr>
                <a:srgbClr val="007AD8"/>
              </a:buClr>
              <a:buFontTx/>
              <a:buChar char="•"/>
              <a:defRPr/>
            </a:pPr>
            <a:r>
              <a:rPr lang="en-US" sz="1600" dirty="0">
                <a:latin typeface="Arial"/>
                <a:ea typeface="ＭＳ Ｐゴシック" pitchFamily="-109" charset="-128"/>
                <a:cs typeface="Calibri" pitchFamily="-109" charset="0"/>
              </a:rPr>
              <a:t>Identify speaking opportunities on industry leadership </a:t>
            </a:r>
            <a:endParaRPr lang="en-US" sz="1600" b="1" spc="150" dirty="0">
              <a:ln w="11430"/>
              <a:solidFill>
                <a:srgbClr val="F8F8F8"/>
              </a:solidFill>
              <a:effectLst>
                <a:outerShdw blurRad="25400" algn="tl" rotWithShape="0">
                  <a:srgbClr val="000000">
                    <a:alpha val="43000"/>
                  </a:srgbClr>
                </a:outerShdw>
              </a:effectLst>
              <a:latin typeface="Arial"/>
              <a:ea typeface="ＭＳ Ｐゴシック" pitchFamily="-109" charset="-128"/>
              <a:cs typeface="Calibri" pitchFamily="-109" charset="0"/>
            </a:endParaRPr>
          </a:p>
        </p:txBody>
      </p:sp>
      <p:sp>
        <p:nvSpPr>
          <p:cNvPr id="12" name="TextBox 11"/>
          <p:cNvSpPr txBox="1"/>
          <p:nvPr/>
        </p:nvSpPr>
        <p:spPr>
          <a:xfrm>
            <a:off x="6269566" y="1709146"/>
            <a:ext cx="2683934" cy="4296561"/>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fontAlgn="auto">
              <a:lnSpc>
                <a:spcPct val="90000"/>
              </a:lnSpc>
              <a:spcBef>
                <a:spcPts val="600"/>
              </a:spcBef>
              <a:spcAft>
                <a:spcPts val="0"/>
              </a:spcAft>
              <a:buClr>
                <a:srgbClr val="FF6E01"/>
              </a:buClr>
              <a:defRPr/>
            </a:pPr>
            <a:r>
              <a:rPr lang="en-US" sz="2400" b="1" dirty="0">
                <a:latin typeface="Avenir Next Heavy"/>
                <a:ea typeface="ＭＳ Ｐゴシック" pitchFamily="-109" charset="-128"/>
                <a:cs typeface="ＭＳ Ｐゴシック" pitchFamily="-109" charset="-128"/>
              </a:rPr>
              <a:t>Media</a:t>
            </a:r>
          </a:p>
          <a:p>
            <a:pPr marL="171450" lvl="1" indent="-171450" fontAlgn="auto">
              <a:lnSpc>
                <a:spcPct val="90000"/>
              </a:lnSpc>
              <a:spcBef>
                <a:spcPts val="600"/>
              </a:spcBef>
              <a:spcAft>
                <a:spcPts val="0"/>
              </a:spcAft>
              <a:buClr>
                <a:srgbClr val="007AD8"/>
              </a:buClr>
              <a:buFontTx/>
              <a:buChar char="•"/>
              <a:defRPr/>
            </a:pPr>
            <a:endParaRPr lang="en-US" sz="1600" dirty="0">
              <a:latin typeface="Arial"/>
              <a:ea typeface="ＭＳ Ｐゴシック" pitchFamily="-109" charset="-128"/>
              <a:cs typeface="Calibri" pitchFamily="-109" charset="0"/>
            </a:endParaRPr>
          </a:p>
          <a:p>
            <a:pPr marL="171450" lvl="1" indent="-171450" fontAlgn="auto">
              <a:lnSpc>
                <a:spcPct val="90000"/>
              </a:lnSpc>
              <a:spcBef>
                <a:spcPts val="600"/>
              </a:spcBef>
              <a:spcAft>
                <a:spcPts val="0"/>
              </a:spcAft>
              <a:buClr>
                <a:srgbClr val="007AD8"/>
              </a:buClr>
              <a:buFontTx/>
              <a:buChar char="•"/>
              <a:defRPr/>
            </a:pPr>
            <a:r>
              <a:rPr lang="en-US" sz="1600" dirty="0">
                <a:latin typeface="Arial"/>
                <a:ea typeface="ＭＳ Ｐゴシック" pitchFamily="-109" charset="-128"/>
                <a:cs typeface="Calibri" pitchFamily="-109" charset="0"/>
              </a:rPr>
              <a:t>Craft core messages that will resonate with media inside the beltway, national and hometown media of key members of congress</a:t>
            </a:r>
          </a:p>
          <a:p>
            <a:pPr marL="171450" lvl="1" indent="-171450" fontAlgn="auto">
              <a:lnSpc>
                <a:spcPct val="90000"/>
              </a:lnSpc>
              <a:spcBef>
                <a:spcPts val="600"/>
              </a:spcBef>
              <a:spcAft>
                <a:spcPts val="0"/>
              </a:spcAft>
              <a:buClr>
                <a:srgbClr val="007AD8"/>
              </a:buClr>
              <a:buFontTx/>
              <a:buChar char="•"/>
              <a:defRPr/>
            </a:pPr>
            <a:endParaRPr lang="en-US" sz="1600" dirty="0">
              <a:latin typeface="Arial"/>
              <a:ea typeface="ＭＳ Ｐゴシック" pitchFamily="-109" charset="-128"/>
              <a:cs typeface="Calibri" pitchFamily="-109" charset="0"/>
            </a:endParaRPr>
          </a:p>
          <a:p>
            <a:pPr marL="171450" lvl="1" indent="-171450" fontAlgn="auto">
              <a:lnSpc>
                <a:spcPct val="90000"/>
              </a:lnSpc>
              <a:spcBef>
                <a:spcPts val="600"/>
              </a:spcBef>
              <a:spcAft>
                <a:spcPts val="0"/>
              </a:spcAft>
              <a:buClr>
                <a:srgbClr val="007AD8"/>
              </a:buClr>
              <a:buFontTx/>
              <a:buChar char="•"/>
              <a:defRPr/>
            </a:pPr>
            <a:r>
              <a:rPr lang="en-US" sz="1600" dirty="0">
                <a:latin typeface="Arial"/>
                <a:ea typeface="ＭＳ Ｐゴシック" pitchFamily="-109" charset="-128"/>
                <a:cs typeface="Calibri" pitchFamily="-109" charset="0"/>
              </a:rPr>
              <a:t>Gather supporting facts and reach out to media on position</a:t>
            </a:r>
          </a:p>
          <a:p>
            <a:pPr marL="171450" lvl="1" indent="-171450" fontAlgn="auto">
              <a:lnSpc>
                <a:spcPct val="90000"/>
              </a:lnSpc>
              <a:spcBef>
                <a:spcPts val="600"/>
              </a:spcBef>
              <a:spcAft>
                <a:spcPts val="0"/>
              </a:spcAft>
              <a:buClr>
                <a:srgbClr val="007AD8"/>
              </a:buClr>
              <a:buFontTx/>
              <a:buChar char="•"/>
              <a:defRPr/>
            </a:pPr>
            <a:endParaRPr lang="en-US" sz="1600" dirty="0">
              <a:latin typeface="Arial"/>
              <a:ea typeface="ＭＳ Ｐゴシック" pitchFamily="-109" charset="-128"/>
              <a:cs typeface="Calibri" pitchFamily="-109" charset="0"/>
            </a:endParaRPr>
          </a:p>
          <a:p>
            <a:pPr marL="171450" lvl="1" indent="-171450" fontAlgn="auto">
              <a:lnSpc>
                <a:spcPct val="90000"/>
              </a:lnSpc>
              <a:spcBef>
                <a:spcPts val="600"/>
              </a:spcBef>
              <a:spcAft>
                <a:spcPts val="0"/>
              </a:spcAft>
              <a:buClr>
                <a:srgbClr val="007AD8"/>
              </a:buClr>
              <a:buFontTx/>
              <a:buChar char="•"/>
              <a:defRPr/>
            </a:pPr>
            <a:r>
              <a:rPr lang="en-US" sz="1600" dirty="0">
                <a:latin typeface="Arial"/>
                <a:ea typeface="ＭＳ Ｐゴシック" pitchFamily="-109" charset="-128"/>
                <a:cs typeface="Calibri" pitchFamily="-109" charset="0"/>
              </a:rPr>
              <a:t>Messaging: proactive message development</a:t>
            </a:r>
          </a:p>
          <a:p>
            <a:pPr fontAlgn="auto">
              <a:spcBef>
                <a:spcPts val="0"/>
              </a:spcBef>
              <a:spcAft>
                <a:spcPts val="0"/>
              </a:spcAft>
              <a:defRPr/>
            </a:pPr>
            <a:endParaRPr lang="en-US" b="1" spc="150" dirty="0">
              <a:ln w="11430"/>
              <a:solidFill>
                <a:srgbClr val="F8F8F8"/>
              </a:solidFill>
              <a:effectLst>
                <a:outerShdw blurRad="25400" algn="tl" rotWithShape="0">
                  <a:srgbClr val="000000">
                    <a:alpha val="43000"/>
                  </a:srgbClr>
                </a:outerShdw>
              </a:effectLst>
              <a:latin typeface="Arial"/>
              <a:cs typeface="+mn-cs"/>
            </a:endParaRPr>
          </a:p>
        </p:txBody>
      </p:sp>
      <p:sp>
        <p:nvSpPr>
          <p:cNvPr id="21518" name="TextBox 10"/>
          <p:cNvSpPr txBox="1">
            <a:spLocks noChangeArrowheads="1"/>
          </p:cNvSpPr>
          <p:nvPr/>
        </p:nvSpPr>
        <p:spPr bwMode="auto">
          <a:xfrm>
            <a:off x="322263" y="1735138"/>
            <a:ext cx="2895600" cy="3952875"/>
          </a:xfrm>
          <a:prstGeom prst="rect">
            <a:avLst/>
          </a:prstGeom>
          <a:noFill/>
          <a:ln w="9525">
            <a:noFill/>
            <a:miter lim="800000"/>
            <a:headEnd/>
            <a:tailEnd/>
          </a:ln>
        </p:spPr>
        <p:txBody>
          <a:bodyPr>
            <a:spAutoFit/>
          </a:bodyPr>
          <a:lstStyle/>
          <a:p>
            <a:pPr algn="ctr">
              <a:lnSpc>
                <a:spcPct val="90000"/>
              </a:lnSpc>
              <a:spcBef>
                <a:spcPts val="600"/>
              </a:spcBef>
              <a:buClr>
                <a:srgbClr val="FF6E01"/>
              </a:buClr>
            </a:pPr>
            <a:r>
              <a:rPr lang="en-US" sz="2400" b="1">
                <a:latin typeface="Avenir Next Heavy"/>
                <a:ea typeface="MS PGothic" pitchFamily="34" charset="-128"/>
              </a:rPr>
              <a:t>Law</a:t>
            </a:r>
          </a:p>
          <a:p>
            <a:pPr marL="171450" lvl="1" indent="-171450">
              <a:lnSpc>
                <a:spcPct val="90000"/>
              </a:lnSpc>
              <a:spcBef>
                <a:spcPts val="600"/>
              </a:spcBef>
              <a:buClr>
                <a:srgbClr val="007AD8"/>
              </a:buClr>
              <a:buFontTx/>
              <a:buChar char="•"/>
            </a:pPr>
            <a:endParaRPr lang="en-US" sz="1600"/>
          </a:p>
          <a:p>
            <a:pPr marL="171450" lvl="1" indent="-171450">
              <a:lnSpc>
                <a:spcPct val="90000"/>
              </a:lnSpc>
              <a:spcBef>
                <a:spcPts val="600"/>
              </a:spcBef>
              <a:buClr>
                <a:srgbClr val="007AD8"/>
              </a:buClr>
              <a:buFontTx/>
              <a:buChar char="•"/>
            </a:pPr>
            <a:r>
              <a:rPr lang="en-US" sz="1600"/>
              <a:t>Provide counsel on regulatory issues impacting your business</a:t>
            </a:r>
          </a:p>
          <a:p>
            <a:pPr marL="171450" lvl="1" indent="-171450">
              <a:lnSpc>
                <a:spcPct val="90000"/>
              </a:lnSpc>
              <a:spcBef>
                <a:spcPts val="600"/>
              </a:spcBef>
              <a:buClr>
                <a:srgbClr val="007AD8"/>
              </a:buClr>
              <a:buFontTx/>
              <a:buChar char="•"/>
            </a:pPr>
            <a:endParaRPr lang="en-US" sz="1600"/>
          </a:p>
          <a:p>
            <a:pPr marL="171450" lvl="1" indent="-171450">
              <a:lnSpc>
                <a:spcPct val="90000"/>
              </a:lnSpc>
              <a:spcBef>
                <a:spcPts val="600"/>
              </a:spcBef>
              <a:buClr>
                <a:srgbClr val="007AD8"/>
              </a:buClr>
              <a:buFontTx/>
              <a:buChar char="•"/>
            </a:pPr>
            <a:endParaRPr lang="en-US" sz="1600"/>
          </a:p>
          <a:p>
            <a:pPr marL="171450" lvl="1" indent="-171450">
              <a:lnSpc>
                <a:spcPct val="90000"/>
              </a:lnSpc>
              <a:spcBef>
                <a:spcPts val="600"/>
              </a:spcBef>
              <a:buClr>
                <a:srgbClr val="007AD8"/>
              </a:buClr>
              <a:buFontTx/>
              <a:buChar char="•"/>
            </a:pPr>
            <a:r>
              <a:rPr lang="en-US" sz="1600"/>
              <a:t>Support issues management</a:t>
            </a:r>
          </a:p>
          <a:p>
            <a:pPr marL="171450" lvl="1" indent="-171450">
              <a:lnSpc>
                <a:spcPct val="90000"/>
              </a:lnSpc>
              <a:spcBef>
                <a:spcPts val="600"/>
              </a:spcBef>
              <a:buClr>
                <a:srgbClr val="007AD8"/>
              </a:buClr>
              <a:buFontTx/>
              <a:buChar char="•"/>
            </a:pPr>
            <a:endParaRPr lang="en-US" sz="1600"/>
          </a:p>
          <a:p>
            <a:pPr marL="171450" lvl="1" indent="-171450">
              <a:lnSpc>
                <a:spcPct val="90000"/>
              </a:lnSpc>
              <a:spcBef>
                <a:spcPts val="600"/>
              </a:spcBef>
              <a:buClr>
                <a:srgbClr val="007AD8"/>
              </a:buClr>
              <a:buFontTx/>
              <a:buChar char="•"/>
            </a:pPr>
            <a:endParaRPr lang="en-US" sz="1600"/>
          </a:p>
          <a:p>
            <a:pPr marL="171450" lvl="1" indent="-171450">
              <a:lnSpc>
                <a:spcPct val="90000"/>
              </a:lnSpc>
              <a:spcBef>
                <a:spcPts val="600"/>
              </a:spcBef>
              <a:buClr>
                <a:srgbClr val="007AD8"/>
              </a:buClr>
              <a:buFontTx/>
              <a:buChar char="•"/>
            </a:pPr>
            <a:r>
              <a:rPr lang="en-US" sz="1600"/>
              <a:t>Participate in internal investigations</a:t>
            </a:r>
          </a:p>
          <a:p>
            <a:endParaRPr lang="en-US">
              <a:latin typeface="Calibri"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ln>
            <a:miter lim="800000"/>
            <a:headEnd/>
            <a:tailEnd/>
          </a:ln>
        </p:spPr>
        <p:txBody>
          <a:bodyPr/>
          <a:lstStyle/>
          <a:p>
            <a:pPr>
              <a:defRPr/>
            </a:pPr>
            <a:fld id="{AAB28D0E-6CD7-4010-B731-C27E78F65C8B}" type="slidenum">
              <a:rPr lang="en-US"/>
              <a:pPr>
                <a:defRPr/>
              </a:pPr>
              <a:t>8</a:t>
            </a:fld>
            <a:endParaRPr lang="en-US" dirty="0"/>
          </a:p>
        </p:txBody>
      </p:sp>
      <p:sp>
        <p:nvSpPr>
          <p:cNvPr id="22530" name="Rectangle 4"/>
          <p:cNvSpPr>
            <a:spLocks noChangeArrowheads="1"/>
          </p:cNvSpPr>
          <p:nvPr/>
        </p:nvSpPr>
        <p:spPr bwMode="auto">
          <a:xfrm>
            <a:off x="558800" y="1066800"/>
            <a:ext cx="7589838" cy="5359400"/>
          </a:xfrm>
          <a:prstGeom prst="rect">
            <a:avLst/>
          </a:prstGeom>
          <a:noFill/>
          <a:ln w="9525">
            <a:noFill/>
            <a:miter lim="800000"/>
            <a:headEnd/>
            <a:tailEnd/>
          </a:ln>
        </p:spPr>
        <p:txBody>
          <a:bodyPr/>
          <a:lstStyle/>
          <a:p>
            <a:pPr marL="457200" indent="-457200">
              <a:spcBef>
                <a:spcPct val="20000"/>
              </a:spcBef>
            </a:pPr>
            <a:endParaRPr lang="en-US" dirty="0"/>
          </a:p>
          <a:p>
            <a:pPr marL="457200" indent="-457200">
              <a:spcBef>
                <a:spcPct val="20000"/>
              </a:spcBef>
            </a:pPr>
            <a:endParaRPr lang="en-US" dirty="0"/>
          </a:p>
          <a:p>
            <a:pPr marL="457200" indent="-457200">
              <a:spcBef>
                <a:spcPct val="20000"/>
              </a:spcBef>
              <a:buFont typeface="Wingdings" pitchFamily="2" charset="2"/>
              <a:buChar char="u"/>
            </a:pPr>
            <a:endParaRPr lang="en-US" dirty="0"/>
          </a:p>
          <a:p>
            <a:pPr marL="457200" indent="-457200">
              <a:spcBef>
                <a:spcPct val="20000"/>
              </a:spcBef>
              <a:buFont typeface="Wingdings" pitchFamily="2" charset="2"/>
              <a:buChar char="u"/>
            </a:pPr>
            <a:r>
              <a:rPr lang="en-US" dirty="0"/>
              <a:t>Non-Privileged P.R. advisors can be compelled to testify on all they heard &amp; produce all documents. Therefore, they will often be excluded from:   </a:t>
            </a:r>
          </a:p>
          <a:p>
            <a:pPr marL="1371600" lvl="2" indent="-457200">
              <a:spcBef>
                <a:spcPct val="20000"/>
              </a:spcBef>
              <a:buFont typeface="Wingdings" pitchFamily="2" charset="2"/>
              <a:buChar char="§"/>
            </a:pPr>
            <a:r>
              <a:rPr lang="en-US" dirty="0"/>
              <a:t>Fact-finding by lawyers and access to important documents, including bad facts</a:t>
            </a:r>
          </a:p>
          <a:p>
            <a:pPr marL="1371600" lvl="2" indent="-457200">
              <a:spcBef>
                <a:spcPct val="20000"/>
              </a:spcBef>
              <a:buFont typeface="Wingdings" pitchFamily="2" charset="2"/>
              <a:buChar char="§"/>
            </a:pPr>
            <a:r>
              <a:rPr lang="en-US" dirty="0"/>
              <a:t>Legal strategic judgments (which may be at cross-purposes with media/reputational needs)</a:t>
            </a:r>
          </a:p>
          <a:p>
            <a:pPr marL="1371600" lvl="2" indent="-457200">
              <a:spcBef>
                <a:spcPct val="20000"/>
              </a:spcBef>
              <a:buFont typeface="Wingdings" pitchFamily="2" charset="2"/>
              <a:buChar char="§"/>
            </a:pPr>
            <a:r>
              <a:rPr lang="en-US" dirty="0"/>
              <a:t>Legal filings/drafts (and then may be off-message)</a:t>
            </a:r>
          </a:p>
          <a:p>
            <a:pPr marL="1371600" lvl="2" indent="-457200">
              <a:spcBef>
                <a:spcPct val="20000"/>
              </a:spcBef>
              <a:buFont typeface="Wingdings" pitchFamily="2" charset="2"/>
              <a:buChar char="§"/>
            </a:pPr>
            <a:r>
              <a:rPr lang="en-US" dirty="0"/>
              <a:t>Final external message judgments should be a combination of legal and media judgments</a:t>
            </a:r>
          </a:p>
          <a:p>
            <a:pPr marL="1371600" lvl="2" indent="-457200">
              <a:spcBef>
                <a:spcPct val="20000"/>
              </a:spcBef>
              <a:buFont typeface="Wingdings" pitchFamily="2" charset="2"/>
              <a:buChar char="§"/>
            </a:pPr>
            <a:r>
              <a:rPr lang="en-US" dirty="0"/>
              <a:t>Need for consistent and integrated legal/P.R. strategies and messages</a:t>
            </a:r>
            <a:endParaRPr lang="en-US" u="sng" dirty="0"/>
          </a:p>
          <a:p>
            <a:pPr marL="1371600" lvl="2" indent="-457200">
              <a:spcBef>
                <a:spcPct val="20000"/>
              </a:spcBef>
              <a:buFont typeface="Wingdings" pitchFamily="2" charset="2"/>
              <a:buChar char="§"/>
            </a:pPr>
            <a:r>
              <a:rPr lang="en-US" dirty="0"/>
              <a:t>Attorney-client privilege is not applicable to non-practicing attorneys who are members of PR firms</a:t>
            </a:r>
          </a:p>
        </p:txBody>
      </p:sp>
      <p:sp>
        <p:nvSpPr>
          <p:cNvPr id="5" name="TextBox 4"/>
          <p:cNvSpPr txBox="1"/>
          <p:nvPr/>
        </p:nvSpPr>
        <p:spPr>
          <a:xfrm>
            <a:off x="558800" y="372534"/>
            <a:ext cx="8128000"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The Importance of </a:t>
            </a:r>
          </a:p>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Law &amp; PR Together</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title"/>
          </p:nvPr>
        </p:nvSpPr>
        <p:spPr>
          <a:xfrm>
            <a:off x="673100" y="88900"/>
            <a:ext cx="8229600" cy="1003300"/>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rPr>
              <a:t>Risk of Waiver of Privilege:</a:t>
            </a:r>
          </a:p>
        </p:txBody>
      </p:sp>
      <p:sp>
        <p:nvSpPr>
          <p:cNvPr id="11266" name="Slide Number Placeholder 4"/>
          <p:cNvSpPr>
            <a:spLocks noGrp="1"/>
          </p:cNvSpPr>
          <p:nvPr>
            <p:ph type="sldNum" sz="quarter" idx="12"/>
          </p:nvPr>
        </p:nvSpPr>
        <p:spPr>
          <a:ln>
            <a:miter lim="800000"/>
            <a:headEnd/>
            <a:tailEnd/>
          </a:ln>
        </p:spPr>
        <p:txBody>
          <a:bodyPr/>
          <a:lstStyle/>
          <a:p>
            <a:pPr>
              <a:defRPr/>
            </a:pPr>
            <a:fld id="{9CCE73FA-E521-4301-AA5A-A5EA90F5FB67}" type="slidenum">
              <a:rPr lang="en-US"/>
              <a:pPr>
                <a:defRPr/>
              </a:pPr>
              <a:t>9</a:t>
            </a:fld>
            <a:endParaRPr lang="en-US" dirty="0"/>
          </a:p>
        </p:txBody>
      </p:sp>
      <p:sp>
        <p:nvSpPr>
          <p:cNvPr id="23555" name="Text Box 9"/>
          <p:cNvSpPr txBox="1">
            <a:spLocks noChangeArrowheads="1"/>
          </p:cNvSpPr>
          <p:nvPr/>
        </p:nvSpPr>
        <p:spPr bwMode="auto">
          <a:xfrm>
            <a:off x="749300" y="1066800"/>
            <a:ext cx="7416800" cy="5365750"/>
          </a:xfrm>
          <a:prstGeom prst="rect">
            <a:avLst/>
          </a:prstGeom>
          <a:noFill/>
          <a:ln w="9525">
            <a:noFill/>
            <a:miter lim="800000"/>
            <a:headEnd/>
            <a:tailEnd/>
          </a:ln>
        </p:spPr>
        <p:txBody>
          <a:bodyPr>
            <a:spAutoFit/>
          </a:bodyPr>
          <a:lstStyle/>
          <a:p>
            <a:pPr marL="457200" indent="-457200">
              <a:buFont typeface="Wingdings" pitchFamily="2" charset="2"/>
              <a:buChar char="u"/>
            </a:pPr>
            <a:r>
              <a:rPr lang="en-US" b="1"/>
              <a:t>A PR Firm – even if PR consultant has a law degree – risks waiver of attorney-client privilege unless attorney is </a:t>
            </a:r>
            <a:r>
              <a:rPr lang="en-US" b="1" u="sng"/>
              <a:t>practicing law</a:t>
            </a:r>
            <a:r>
              <a:rPr lang="en-US" b="1"/>
              <a:t> and </a:t>
            </a:r>
            <a:r>
              <a:rPr lang="en-US" b="1" u="sng"/>
              <a:t>providing legal advice</a:t>
            </a:r>
            <a:r>
              <a:rPr lang="en-US" b="1"/>
              <a:t>.</a:t>
            </a:r>
          </a:p>
          <a:p>
            <a:pPr marL="457200" indent="-457200">
              <a:buFontTx/>
              <a:buChar char="•"/>
            </a:pPr>
            <a:endParaRPr lang="en-US"/>
          </a:p>
          <a:p>
            <a:pPr marL="571500" lvl="1" indent="-114300"/>
            <a:r>
              <a:rPr lang="en-US"/>
              <a:t>“Disclosure [by a law firm to a PR firm it hired] waives the</a:t>
            </a:r>
          </a:p>
          <a:p>
            <a:pPr marL="571500" lvl="1" indent="-114300"/>
            <a:r>
              <a:rPr lang="en-US"/>
              <a:t> attorney-client] privilege … [since] the documents simply </a:t>
            </a:r>
          </a:p>
          <a:p>
            <a:pPr marL="571500" lvl="1" indent="-114300"/>
            <a:r>
              <a:rPr lang="en-US"/>
              <a:t>provide </a:t>
            </a:r>
            <a:r>
              <a:rPr lang="en-US" u="sng"/>
              <a:t>ordinary public relations advice” [emph. added]</a:t>
            </a:r>
            <a:r>
              <a:rPr lang="en-US"/>
              <a:t> </a:t>
            </a:r>
          </a:p>
          <a:p>
            <a:pPr marL="571500" lvl="1" indent="-114300">
              <a:lnSpc>
                <a:spcPct val="75000"/>
              </a:lnSpc>
            </a:pPr>
            <a:endParaRPr lang="en-US"/>
          </a:p>
          <a:p>
            <a:pPr marL="571500" lvl="1" indent="-114300"/>
            <a:r>
              <a:rPr lang="en-US"/>
              <a:t>		-- </a:t>
            </a:r>
            <a:r>
              <a:rPr lang="en-US" u="sng"/>
              <a:t>Calvin Klein Trademark Trust v. Wachner</a:t>
            </a:r>
            <a:r>
              <a:rPr lang="en-US"/>
              <a:t>, </a:t>
            </a:r>
            <a:r>
              <a:rPr lang="en-US">
                <a:latin typeface="Calibri" pitchFamily="34" charset="0"/>
              </a:rPr>
              <a:t>129</a:t>
            </a:r>
          </a:p>
          <a:p>
            <a:pPr marL="571500" lvl="1" indent="-114300"/>
            <a:r>
              <a:rPr lang="en-US">
                <a:latin typeface="Calibri" pitchFamily="34" charset="0"/>
              </a:rPr>
              <a:t> 		   F.Supp.2d 254 (2001).</a:t>
            </a:r>
          </a:p>
          <a:p>
            <a:pPr marL="571500" lvl="1" indent="-114300"/>
            <a:endParaRPr lang="en-US"/>
          </a:p>
          <a:p>
            <a:pPr marL="1371600" lvl="2" indent="-457200">
              <a:buFont typeface="Wingdings" pitchFamily="2" charset="2"/>
              <a:buChar char="§"/>
            </a:pPr>
            <a:r>
              <a:rPr lang="en-US"/>
              <a:t>Uncertainty defeats privilege</a:t>
            </a:r>
          </a:p>
          <a:p>
            <a:pPr marL="457200" indent="-457200">
              <a:lnSpc>
                <a:spcPct val="75000"/>
              </a:lnSpc>
            </a:pPr>
            <a:endParaRPr lang="en-US"/>
          </a:p>
          <a:p>
            <a:pPr marL="571500" lvl="1" indent="-114300"/>
            <a:r>
              <a:rPr lang="en-US"/>
              <a:t>	“An uncertain privilege, or one which purports to be 	certain to be results in widely varying applications by the courts, is little better than no privilege at all.”</a:t>
            </a:r>
          </a:p>
          <a:p>
            <a:pPr marL="457200" indent="-457200">
              <a:lnSpc>
                <a:spcPct val="70000"/>
              </a:lnSpc>
            </a:pPr>
            <a:endParaRPr lang="en-US" u="sng"/>
          </a:p>
          <a:p>
            <a:pPr marL="457200" indent="-457200"/>
            <a:r>
              <a:rPr lang="en-US"/>
              <a:t>		-- </a:t>
            </a:r>
            <a:r>
              <a:rPr lang="en-US" u="sng"/>
              <a:t>Upjohn Co. v. United States</a:t>
            </a:r>
            <a:r>
              <a:rPr lang="en-US"/>
              <a:t>, </a:t>
            </a:r>
            <a:r>
              <a:rPr lang="en-US">
                <a:latin typeface="Calibri" pitchFamily="34" charset="0"/>
              </a:rPr>
              <a:t>449 U.S. 383 (1981).</a:t>
            </a:r>
            <a:endParaRPr lang="en-US"/>
          </a:p>
          <a:p>
            <a:pPr marL="571500" lvl="1" indent="-114300"/>
            <a:endParaRPr lang="en-US" i="1">
              <a:latin typeface="Calibri" pitchFamily="34" charset="0"/>
            </a:endParaRPr>
          </a:p>
          <a:p>
            <a:pPr marL="571500" lvl="1" indent="-114300"/>
            <a:endParaRPr lang="en-US" i="1">
              <a:latin typeface="Calibri"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1600</TotalTime>
  <Words>2058</Words>
  <Application>Microsoft Office PowerPoint</Application>
  <PresentationFormat>On-screen Show (4:3)</PresentationFormat>
  <Paragraphs>284</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 Unicode MS</vt:lpstr>
      <vt:lpstr>Arial</vt:lpstr>
      <vt:lpstr>Avenir Next Heavy</vt:lpstr>
      <vt:lpstr>Calibri</vt:lpstr>
      <vt:lpstr>Calisto MT</vt:lpstr>
      <vt:lpstr>Comic Sans MS</vt:lpstr>
      <vt:lpstr>Stencil</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What We Do</vt:lpstr>
      <vt:lpstr>PowerPoint Presentation</vt:lpstr>
      <vt:lpstr>Risk of Waiver of Privilege:</vt:lpstr>
      <vt:lpstr>PowerPoint Presentation</vt:lpstr>
      <vt:lpstr>SEVEN LJD&amp;A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vt:lpstr>
      <vt:lpstr>PowerPoint Presentation</vt:lpstr>
      <vt:lpstr>PowerPoint Presentation</vt:lpstr>
      <vt:lpstr>PowerPoint Presentation</vt:lpstr>
      <vt:lpstr>Headline</vt:lpstr>
      <vt:lpstr>    Headline</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Helfenbein</dc:creator>
  <cp:lastModifiedBy>Lanny J Davis</cp:lastModifiedBy>
  <cp:revision>11</cp:revision>
  <dcterms:created xsi:type="dcterms:W3CDTF">2012-08-08T22:50:09Z</dcterms:created>
  <dcterms:modified xsi:type="dcterms:W3CDTF">2023-11-05T16:36:34Z</dcterms:modified>
</cp:coreProperties>
</file>